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5"/>
    <p:sldMasterId id="2147483675" r:id="rId6"/>
  </p:sldMasterIdLst>
  <p:notesMasterIdLst>
    <p:notesMasterId r:id="rId16"/>
  </p:notesMasterIdLst>
  <p:sldIdLst>
    <p:sldId id="256" r:id="rId7"/>
    <p:sldId id="274" r:id="rId8"/>
    <p:sldId id="284" r:id="rId9"/>
    <p:sldId id="285" r:id="rId10"/>
    <p:sldId id="286" r:id="rId11"/>
    <p:sldId id="287" r:id="rId12"/>
    <p:sldId id="288" r:id="rId13"/>
    <p:sldId id="289"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8161A6A-2AD9-9533-EF32-38556A3B4C39}" name="Charlotte Sherman" initials="CS" userId="S::charlottes@ciof.org.uk::a525db52-4037-4de9-aed4-848709828f3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AF489-F385-3976-ED7F-96F0841AE02A}" v="35" dt="2022-05-10T17:23:54.733"/>
    <p1510:client id="{0A0C172D-EEFA-9095-62B7-FFD250AA1DA7}" v="2380" dt="2023-02-27T14:15:01.104"/>
    <p1510:client id="{213621B2-3390-4769-03D3-75B7EBF6BA64}" v="617" dt="2022-05-09T19:12:01.677"/>
    <p1510:client id="{43FD5D57-0F91-3B5A-E195-300D41088193}" v="193" dt="2022-05-06T15:19:51.754"/>
    <p1510:client id="{46CA4248-E267-9694-47C6-7B1D156CD954}" v="1678" dt="2022-05-09T11:18:28.479"/>
    <p1510:client id="{9984FBEB-177B-EBFA-EC1B-2C040A8721E0}" v="7" dt="2022-05-06T15:04:12.653"/>
    <p1510:client id="{A617A2F7-1C0A-4867-F08F-AEDC277DA754}" v="31" dt="2023-01-25T13:09:43.459"/>
    <p1510:client id="{EA6C6611-FA09-96EB-FC50-7887EB35B029}" v="571" dt="2022-05-09T16:45:30.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CFC3CFB7-9D17-6741-B9F3-F9870F525558}" type="datetimeFigureOut">
              <a:rPr lang="en-US" smtClean="0"/>
              <a:pPr/>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1295BB9A-B6FF-6347-84D7-191A97634AFF}" type="slidenum">
              <a:rPr lang="en-US" smtClean="0"/>
              <a:pPr/>
              <a:t>‹#›</a:t>
            </a:fld>
            <a:endParaRPr lang="en-US"/>
          </a:p>
        </p:txBody>
      </p:sp>
    </p:spTree>
    <p:extLst>
      <p:ext uri="{BB962C8B-B14F-4D97-AF65-F5344CB8AC3E}">
        <p14:creationId xmlns:p14="http://schemas.microsoft.com/office/powerpoint/2010/main" val="927477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text only ">
    <p:bg>
      <p:bgRef idx="1001">
        <a:schemeClr val="bg2"/>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ADE537-7D57-8A4A-AF1A-5BDFFB4DF458}"/>
              </a:ext>
            </a:extLst>
          </p:cNvPr>
          <p:cNvSpPr/>
          <p:nvPr userDrawn="1"/>
        </p:nvSpPr>
        <p:spPr>
          <a:xfrm>
            <a:off x="0" y="0"/>
            <a:ext cx="12192000" cy="34290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2" name="Title 1"/>
          <p:cNvSpPr>
            <a:spLocks noGrp="1"/>
          </p:cNvSpPr>
          <p:nvPr>
            <p:ph type="ctrTitle"/>
          </p:nvPr>
        </p:nvSpPr>
        <p:spPr>
          <a:xfrm>
            <a:off x="838200" y="1327150"/>
            <a:ext cx="10515600" cy="1966912"/>
          </a:xfrm>
        </p:spPr>
        <p:txBody>
          <a:bodyPr anchor="b">
            <a:normAutofit/>
          </a:bodyPr>
          <a:lstStyle>
            <a:lvl1pPr algn="l">
              <a:lnSpc>
                <a:spcPct val="80000"/>
              </a:lnSpc>
              <a:defRPr sz="4400" cap="all" baseline="0">
                <a:solidFill>
                  <a:schemeClr val="bg2"/>
                </a:solidFill>
              </a:defRPr>
            </a:lvl1pPr>
          </a:lstStyle>
          <a:p>
            <a:r>
              <a:rPr lang="en-US"/>
              <a:t>Click to edit Master title style</a:t>
            </a:r>
          </a:p>
        </p:txBody>
      </p:sp>
      <p:sp>
        <p:nvSpPr>
          <p:cNvPr id="3" name="Subtitle 2"/>
          <p:cNvSpPr>
            <a:spLocks noGrp="1"/>
          </p:cNvSpPr>
          <p:nvPr>
            <p:ph type="subTitle" idx="1"/>
          </p:nvPr>
        </p:nvSpPr>
        <p:spPr>
          <a:xfrm>
            <a:off x="838200" y="3684588"/>
            <a:ext cx="10515600" cy="1655762"/>
          </a:xfrm>
        </p:spPr>
        <p:txBody>
          <a:bodyPr/>
          <a:lstStyle>
            <a:lvl1pPr marL="0" indent="0" algn="l">
              <a:buNone/>
              <a:defRPr sz="24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descr="A picture containing text, outdoor, sign&#10;&#10;Description automatically generated">
            <a:extLst>
              <a:ext uri="{FF2B5EF4-FFF2-40B4-BE49-F238E27FC236}">
                <a16:creationId xmlns:a16="http://schemas.microsoft.com/office/drawing/2014/main" id="{5204FB81-AF1C-4213-B157-2D5E35B475BA}"/>
              </a:ext>
            </a:extLst>
          </p:cNvPr>
          <p:cNvPicPr>
            <a:picLocks noChangeAspect="1"/>
          </p:cNvPicPr>
          <p:nvPr userDrawn="1"/>
        </p:nvPicPr>
        <p:blipFill>
          <a:blip r:embed="rId2"/>
          <a:stretch>
            <a:fillRect/>
          </a:stretch>
        </p:blipFill>
        <p:spPr>
          <a:xfrm>
            <a:off x="838200" y="528007"/>
            <a:ext cx="2177670" cy="745200"/>
          </a:xfrm>
          <a:prstGeom prst="rect">
            <a:avLst/>
          </a:prstGeom>
        </p:spPr>
      </p:pic>
    </p:spTree>
    <p:extLst>
      <p:ext uri="{BB962C8B-B14F-4D97-AF65-F5344CB8AC3E}">
        <p14:creationId xmlns:p14="http://schemas.microsoft.com/office/powerpoint/2010/main" val="8141280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00203-6D49-2C48-B001-B83CF8C0ACA5}" type="datetime1">
              <a:rPr lang="en-GB" smtClean="0"/>
              <a:t>27/02/2023</a:t>
            </a:fld>
            <a:endParaRPr lang="en-US"/>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402836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39F6C1-53A5-8C4C-BD62-18AAD5761853}" type="datetime1">
              <a:rPr lang="en-GB" smtClean="0"/>
              <a:t>27/02/2023</a:t>
            </a:fld>
            <a:endParaRPr lang="en-US"/>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2145820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8CE1C0-5B76-C44F-9A54-68CD10E078BB}" type="datetime1">
              <a:rPr lang="en-GB" smtClean="0"/>
              <a:t>27/02/2023</a:t>
            </a:fld>
            <a:endParaRPr lang="en-US"/>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2743424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5A69F-C131-2641-AAE5-A731F96E01CB}" type="datetime1">
              <a:rPr lang="en-GB" smtClean="0"/>
              <a:t>27/02/2023</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188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13052C-D780-2F4D-A51E-43F1C2379B33}" type="datetime1">
              <a:rPr lang="en-GB" smtClean="0"/>
              <a:t>27/02/2023</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4019031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 text only ">
    <p:bg>
      <p:bgRef idx="1001">
        <a:schemeClr val="bg2"/>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ADE537-7D57-8A4A-AF1A-5BDFFB4DF458}"/>
              </a:ext>
            </a:extLst>
          </p:cNvPr>
          <p:cNvSpPr/>
          <p:nvPr userDrawn="1"/>
        </p:nvSpPr>
        <p:spPr>
          <a:xfrm>
            <a:off x="0" y="0"/>
            <a:ext cx="12192000" cy="34290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2" name="Title 1"/>
          <p:cNvSpPr>
            <a:spLocks noGrp="1"/>
          </p:cNvSpPr>
          <p:nvPr>
            <p:ph type="ctrTitle"/>
          </p:nvPr>
        </p:nvSpPr>
        <p:spPr>
          <a:xfrm>
            <a:off x="838200" y="1327150"/>
            <a:ext cx="10515600" cy="1966912"/>
          </a:xfrm>
        </p:spPr>
        <p:txBody>
          <a:bodyPr anchor="b">
            <a:normAutofit/>
          </a:bodyPr>
          <a:lstStyle>
            <a:lvl1pPr algn="l">
              <a:lnSpc>
                <a:spcPct val="80000"/>
              </a:lnSpc>
              <a:defRPr sz="4400" cap="all" baseline="0">
                <a:solidFill>
                  <a:schemeClr val="bg2"/>
                </a:solidFill>
              </a:defRPr>
            </a:lvl1pPr>
          </a:lstStyle>
          <a:p>
            <a:r>
              <a:rPr lang="en-GB"/>
              <a:t>Click to edit Master title style</a:t>
            </a:r>
            <a:endParaRPr lang="en-US"/>
          </a:p>
        </p:txBody>
      </p:sp>
      <p:sp>
        <p:nvSpPr>
          <p:cNvPr id="3" name="Subtitle 2"/>
          <p:cNvSpPr>
            <a:spLocks noGrp="1"/>
          </p:cNvSpPr>
          <p:nvPr>
            <p:ph type="subTitle" idx="1"/>
          </p:nvPr>
        </p:nvSpPr>
        <p:spPr>
          <a:xfrm>
            <a:off x="838200" y="3684588"/>
            <a:ext cx="10515600" cy="1655762"/>
          </a:xfrm>
        </p:spPr>
        <p:txBody>
          <a:bodyPr/>
          <a:lstStyle>
            <a:lvl1pPr marL="0" indent="0" algn="l">
              <a:buNone/>
              <a:defRPr sz="24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8" name="Picture 7">
            <a:extLst>
              <a:ext uri="{FF2B5EF4-FFF2-40B4-BE49-F238E27FC236}">
                <a16:creationId xmlns:a16="http://schemas.microsoft.com/office/drawing/2014/main" id="{D8F87F5E-C72A-964E-9106-B0E013BE2536}"/>
              </a:ext>
            </a:extLst>
          </p:cNvPr>
          <p:cNvPicPr>
            <a:picLocks noChangeAspect="1"/>
          </p:cNvPicPr>
          <p:nvPr userDrawn="1"/>
        </p:nvPicPr>
        <p:blipFill>
          <a:blip r:embed="rId2"/>
          <a:srcRect/>
          <a:stretch/>
        </p:blipFill>
        <p:spPr>
          <a:xfrm>
            <a:off x="989850" y="528638"/>
            <a:ext cx="2905265" cy="743903"/>
          </a:xfrm>
          <a:prstGeom prst="rect">
            <a:avLst/>
          </a:prstGeom>
        </p:spPr>
      </p:pic>
    </p:spTree>
    <p:extLst>
      <p:ext uri="{BB962C8B-B14F-4D97-AF65-F5344CB8AC3E}">
        <p14:creationId xmlns:p14="http://schemas.microsoft.com/office/powerpoint/2010/main" val="8141280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 image">
    <p:bg>
      <p:bgRef idx="1001">
        <a:schemeClr val="bg2"/>
      </p:bgRef>
    </p:bg>
    <p:spTree>
      <p:nvGrpSpPr>
        <p:cNvPr id="1" name=""/>
        <p:cNvGrpSpPr/>
        <p:nvPr/>
      </p:nvGrpSpPr>
      <p:grpSpPr>
        <a:xfrm>
          <a:off x="0" y="0"/>
          <a:ext cx="0" cy="0"/>
          <a:chOff x="0" y="0"/>
          <a:chExt cx="0" cy="0"/>
        </a:xfrm>
      </p:grpSpPr>
      <p:sp>
        <p:nvSpPr>
          <p:cNvPr id="20" name="Slide Number Placeholder 5">
            <a:extLst>
              <a:ext uri="{FF2B5EF4-FFF2-40B4-BE49-F238E27FC236}">
                <a16:creationId xmlns:a16="http://schemas.microsoft.com/office/drawing/2014/main" id="{7EBEC23E-EF43-CC4C-BFEB-B95DE686C259}"/>
              </a:ext>
            </a:extLst>
          </p:cNvPr>
          <p:cNvSpPr>
            <a:spLocks noGrp="1"/>
          </p:cNvSpPr>
          <p:nvPr>
            <p:ph type="sldNum" sz="quarter" idx="12"/>
          </p:nvPr>
        </p:nvSpPr>
        <p:spPr>
          <a:xfrm>
            <a:off x="8610600" y="6356352"/>
            <a:ext cx="2743200" cy="365125"/>
          </a:xfrm>
        </p:spPr>
        <p:txBody>
          <a:bodyPr/>
          <a:lstStyle/>
          <a:p>
            <a:fld id="{5EBA8A46-859B-764A-9691-04DFB0A287D6}" type="slidenum">
              <a:rPr lang="en-US" smtClean="0"/>
              <a:t>‹#›</a:t>
            </a:fld>
            <a:endParaRPr lang="en-US"/>
          </a:p>
        </p:txBody>
      </p:sp>
      <p:sp>
        <p:nvSpPr>
          <p:cNvPr id="12" name="Rectangle 11">
            <a:extLst>
              <a:ext uri="{FF2B5EF4-FFF2-40B4-BE49-F238E27FC236}">
                <a16:creationId xmlns:a16="http://schemas.microsoft.com/office/drawing/2014/main" id="{E3ADE537-7D57-8A4A-AF1A-5BDFFB4DF458}"/>
              </a:ext>
            </a:extLst>
          </p:cNvPr>
          <p:cNvSpPr/>
          <p:nvPr userDrawn="1"/>
        </p:nvSpPr>
        <p:spPr>
          <a:xfrm>
            <a:off x="0" y="0"/>
            <a:ext cx="6096000" cy="68580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2" name="Title 1"/>
          <p:cNvSpPr>
            <a:spLocks noGrp="1"/>
          </p:cNvSpPr>
          <p:nvPr>
            <p:ph type="ctrTitle"/>
          </p:nvPr>
        </p:nvSpPr>
        <p:spPr>
          <a:xfrm>
            <a:off x="838200" y="1384479"/>
            <a:ext cx="4910728" cy="4946765"/>
          </a:xfrm>
        </p:spPr>
        <p:txBody>
          <a:bodyPr anchor="b">
            <a:normAutofit/>
          </a:bodyPr>
          <a:lstStyle>
            <a:lvl1pPr algn="l">
              <a:lnSpc>
                <a:spcPct val="80000"/>
              </a:lnSpc>
              <a:defRPr sz="4000" cap="all" baseline="0">
                <a:solidFill>
                  <a:schemeClr val="bg2"/>
                </a:solidFill>
              </a:defRPr>
            </a:lvl1pPr>
          </a:lstStyle>
          <a:p>
            <a:r>
              <a:rPr lang="en-GB"/>
              <a:t>Click to edit Master title style</a:t>
            </a:r>
            <a:endParaRPr lang="en-US"/>
          </a:p>
        </p:txBody>
      </p:sp>
      <p:pic>
        <p:nvPicPr>
          <p:cNvPr id="8" name="Picture 7">
            <a:extLst>
              <a:ext uri="{FF2B5EF4-FFF2-40B4-BE49-F238E27FC236}">
                <a16:creationId xmlns:a16="http://schemas.microsoft.com/office/drawing/2014/main" id="{D8F87F5E-C72A-964E-9106-B0E013BE2536}"/>
              </a:ext>
            </a:extLst>
          </p:cNvPr>
          <p:cNvPicPr>
            <a:picLocks noChangeAspect="1"/>
          </p:cNvPicPr>
          <p:nvPr userDrawn="1"/>
        </p:nvPicPr>
        <p:blipFill>
          <a:blip r:embed="rId2"/>
          <a:srcRect/>
          <a:stretch/>
        </p:blipFill>
        <p:spPr>
          <a:xfrm>
            <a:off x="989850" y="528638"/>
            <a:ext cx="2905265" cy="743903"/>
          </a:xfrm>
          <a:prstGeom prst="rect">
            <a:avLst/>
          </a:prstGeom>
        </p:spPr>
      </p:pic>
      <p:sp>
        <p:nvSpPr>
          <p:cNvPr id="9" name="Picture Placeholder 2">
            <a:extLst>
              <a:ext uri="{FF2B5EF4-FFF2-40B4-BE49-F238E27FC236}">
                <a16:creationId xmlns:a16="http://schemas.microsoft.com/office/drawing/2014/main" id="{FF87EF91-0453-F74A-9C11-7D263D0343DF}"/>
              </a:ext>
            </a:extLst>
          </p:cNvPr>
          <p:cNvSpPr>
            <a:spLocks noGrp="1" noChangeAspect="1"/>
          </p:cNvSpPr>
          <p:nvPr>
            <p:ph type="pic" idx="10"/>
          </p:nvPr>
        </p:nvSpPr>
        <p:spPr>
          <a:xfrm>
            <a:off x="6096001" y="0"/>
            <a:ext cx="6096000" cy="6858000"/>
          </a:xfrm>
        </p:spPr>
        <p:txBody>
          <a:bodyPr anchor="t">
            <a:normAutofit/>
          </a:bodyPr>
          <a:lstStyle>
            <a:lvl1pPr marL="0" indent="0">
              <a:buNone/>
              <a:defRPr sz="2400" baseline="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17" name="Content Placeholder 2">
            <a:extLst>
              <a:ext uri="{FF2B5EF4-FFF2-40B4-BE49-F238E27FC236}">
                <a16:creationId xmlns:a16="http://schemas.microsoft.com/office/drawing/2014/main" id="{279455FE-45B3-974B-9C78-CF5FC08704CB}"/>
              </a:ext>
            </a:extLst>
          </p:cNvPr>
          <p:cNvSpPr>
            <a:spLocks noGrp="1"/>
          </p:cNvSpPr>
          <p:nvPr>
            <p:ph sz="half" idx="1" hasCustomPrompt="1"/>
          </p:nvPr>
        </p:nvSpPr>
        <p:spPr>
          <a:xfrm rot="21000000">
            <a:off x="5474980" y="3104310"/>
            <a:ext cx="1589113" cy="364301"/>
          </a:xfrm>
          <a:prstGeom prst="roundRect">
            <a:avLst/>
          </a:prstGeom>
          <a:solidFill>
            <a:schemeClr val="accent5"/>
          </a:solidFill>
        </p:spPr>
        <p:txBody>
          <a:bodyPr wrap="none" lIns="75600" tIns="39600" rIns="75600" bIns="39600">
            <a:spAutoFit/>
          </a:bodyPr>
          <a:lstStyle>
            <a:lvl1pPr marL="0" indent="0">
              <a:spcBef>
                <a:spcPts val="0"/>
              </a:spcBef>
              <a:buFontTx/>
              <a:buNone/>
              <a:defRPr sz="1800" b="1" i="0" baseline="0">
                <a:solidFill>
                  <a:schemeClr val="tx1"/>
                </a:solidFill>
                <a:latin typeface="Archivo" panose="020B0503020202020B04" pitchFamily="34" charset="77"/>
              </a:defRPr>
            </a:lvl1pPr>
          </a:lstStyle>
          <a:p>
            <a:pPr lvl="0"/>
            <a:r>
              <a:rPr lang="en-GB"/>
              <a:t>#</a:t>
            </a:r>
            <a:r>
              <a:rPr lang="en-GB" err="1"/>
              <a:t>hashtagname</a:t>
            </a:r>
            <a:endParaRPr lang="en-US"/>
          </a:p>
        </p:txBody>
      </p:sp>
      <p:sp>
        <p:nvSpPr>
          <p:cNvPr id="18" name="Picture Placeholder 2">
            <a:extLst>
              <a:ext uri="{FF2B5EF4-FFF2-40B4-BE49-F238E27FC236}">
                <a16:creationId xmlns:a16="http://schemas.microsoft.com/office/drawing/2014/main" id="{26D650E1-7FED-1749-8918-5E5B3FAB2A62}"/>
              </a:ext>
            </a:extLst>
          </p:cNvPr>
          <p:cNvSpPr>
            <a:spLocks noGrp="1"/>
          </p:cNvSpPr>
          <p:nvPr>
            <p:ph type="pic" idx="11" hasCustomPrompt="1"/>
          </p:nvPr>
        </p:nvSpPr>
        <p:spPr>
          <a:xfrm rot="600000">
            <a:off x="5371048" y="1796124"/>
            <a:ext cx="1536000" cy="1152000"/>
          </a:xfrm>
        </p:spPr>
        <p:txBody>
          <a:bodyPr anchor="t">
            <a:normAutofit/>
          </a:bodyPr>
          <a:lstStyle>
            <a:lvl1pPr marL="0" indent="0">
              <a:buNone/>
              <a:defRPr sz="1200" baseline="0">
                <a:solidFill>
                  <a:schemeClr val="accent3"/>
                </a:solidFill>
                <a:latin typeface="Archivo" panose="020B0503020202020B04" pitchFamily="34" charset="77"/>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sticker</a:t>
            </a:r>
            <a:endParaRPr lang="en-US"/>
          </a:p>
        </p:txBody>
      </p:sp>
    </p:spTree>
    <p:extLst>
      <p:ext uri="{BB962C8B-B14F-4D97-AF65-F5344CB8AC3E}">
        <p14:creationId xmlns:p14="http://schemas.microsoft.com/office/powerpoint/2010/main" val="64266473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sic page">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lvl1pPr>
              <a:defRPr sz="4000" baseline="0"/>
            </a:lvl1pPr>
          </a:lstStyle>
          <a:p>
            <a:r>
              <a:rPr lang="en-GB"/>
              <a:t>Click to edit Master title style</a:t>
            </a:r>
            <a:endParaRPr lang="en-US"/>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E42DD48-2C65-484E-B427-B0C9FF5B82DF}" type="datetime1">
              <a:rPr lang="en-GB" smtClean="0"/>
              <a:t>27/02/2023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1861141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divider - text only">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065C4EB-395C-624D-BA8D-0EC600F2717B}"/>
              </a:ext>
            </a:extLst>
          </p:cNvPr>
          <p:cNvSpPr/>
          <p:nvPr userDrawn="1"/>
        </p:nvSpPr>
        <p:spPr>
          <a:xfrm>
            <a:off x="0" y="0"/>
            <a:ext cx="12192000" cy="34290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2" name="Title 1"/>
          <p:cNvSpPr>
            <a:spLocks noGrp="1"/>
          </p:cNvSpPr>
          <p:nvPr>
            <p:ph type="title"/>
          </p:nvPr>
        </p:nvSpPr>
        <p:spPr>
          <a:xfrm>
            <a:off x="831851" y="439739"/>
            <a:ext cx="10515600" cy="2852737"/>
          </a:xfrm>
        </p:spPr>
        <p:txBody>
          <a:bodyPr anchor="b">
            <a:normAutofit/>
          </a:bodyPr>
          <a:lstStyle>
            <a:lvl1pPr>
              <a:lnSpc>
                <a:spcPct val="80000"/>
              </a:lnSpc>
              <a:defRPr sz="4400" cap="all" baseline="0">
                <a:solidFill>
                  <a:schemeClr val="bg2"/>
                </a:solidFill>
              </a:defRPr>
            </a:lvl1pPr>
          </a:lstStyle>
          <a:p>
            <a:r>
              <a:rPr lang="en-GB"/>
              <a:t>Click to edit Master title style</a:t>
            </a:r>
            <a:endParaRPr lang="en-US"/>
          </a:p>
        </p:txBody>
      </p:sp>
      <p:sp>
        <p:nvSpPr>
          <p:cNvPr id="3" name="Text Placeholder 2"/>
          <p:cNvSpPr>
            <a:spLocks noGrp="1"/>
          </p:cNvSpPr>
          <p:nvPr>
            <p:ph type="body" idx="1"/>
          </p:nvPr>
        </p:nvSpPr>
        <p:spPr>
          <a:xfrm>
            <a:off x="831851" y="3687765"/>
            <a:ext cx="10515600" cy="1500187"/>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baseline="0">
                <a:solidFill>
                  <a:schemeClr val="tx1"/>
                </a:solidFill>
              </a:defRPr>
            </a:lvl1pPr>
          </a:lstStyle>
          <a:p>
            <a:fld id="{2B31230B-0FAF-FF4D-B464-3353FB0B3866}" type="datetime1">
              <a:rPr lang="en-GB" smtClean="0"/>
              <a:t>27/02/2023</a:t>
            </a:fld>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5EBA8A46-859B-764A-9691-04DFB0A287D6}" type="slidenum">
              <a:rPr lang="en-US" smtClean="0"/>
              <a:pPr/>
              <a:t>‹#›</a:t>
            </a:fld>
            <a:endParaRPr lang="en-US"/>
          </a:p>
        </p:txBody>
      </p:sp>
    </p:spTree>
    <p:extLst>
      <p:ext uri="{BB962C8B-B14F-4D97-AF65-F5344CB8AC3E}">
        <p14:creationId xmlns:p14="http://schemas.microsoft.com/office/powerpoint/2010/main" val="2832990607"/>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divider - colourful">
    <p:bg>
      <p:bgPr>
        <a:solidFill>
          <a:schemeClr val="accent4"/>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893925-E805-D741-992A-9FAF890C5509}"/>
              </a:ext>
            </a:extLst>
          </p:cNvPr>
          <p:cNvSpPr/>
          <p:nvPr userDrawn="1"/>
        </p:nvSpPr>
        <p:spPr>
          <a:xfrm>
            <a:off x="8126400" y="5140802"/>
            <a:ext cx="4065600" cy="1717199"/>
          </a:xfrm>
          <a:prstGeom prst="rect">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7" name="Rectangle 6">
            <a:extLst>
              <a:ext uri="{FF2B5EF4-FFF2-40B4-BE49-F238E27FC236}">
                <a16:creationId xmlns:a16="http://schemas.microsoft.com/office/drawing/2014/main" id="{3065C4EB-395C-624D-BA8D-0EC600F2717B}"/>
              </a:ext>
            </a:extLst>
          </p:cNvPr>
          <p:cNvSpPr/>
          <p:nvPr userDrawn="1"/>
        </p:nvSpPr>
        <p:spPr>
          <a:xfrm>
            <a:off x="0" y="3429000"/>
            <a:ext cx="8126400" cy="34308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2" name="Title 1"/>
          <p:cNvSpPr>
            <a:spLocks noGrp="1"/>
          </p:cNvSpPr>
          <p:nvPr>
            <p:ph type="title"/>
          </p:nvPr>
        </p:nvSpPr>
        <p:spPr>
          <a:xfrm>
            <a:off x="831851" y="439739"/>
            <a:ext cx="10515600" cy="2852737"/>
          </a:xfrm>
        </p:spPr>
        <p:txBody>
          <a:bodyPr anchor="b">
            <a:normAutofit/>
          </a:bodyPr>
          <a:lstStyle>
            <a:lvl1pPr>
              <a:lnSpc>
                <a:spcPct val="80000"/>
              </a:lnSpc>
              <a:defRPr sz="4400" cap="all" baseline="0">
                <a:solidFill>
                  <a:schemeClr val="tx2"/>
                </a:solidFill>
              </a:defRPr>
            </a:lvl1pPr>
          </a:lstStyle>
          <a:p>
            <a:r>
              <a:rPr lang="en-GB"/>
              <a:t>Click to edit Master title style</a:t>
            </a:r>
            <a:endParaRPr lang="en-US"/>
          </a:p>
        </p:txBody>
      </p:sp>
      <p:sp>
        <p:nvSpPr>
          <p:cNvPr id="3" name="Text Placeholder 2"/>
          <p:cNvSpPr>
            <a:spLocks noGrp="1"/>
          </p:cNvSpPr>
          <p:nvPr>
            <p:ph type="body" idx="1"/>
          </p:nvPr>
        </p:nvSpPr>
        <p:spPr>
          <a:xfrm>
            <a:off x="831851" y="3687765"/>
            <a:ext cx="6810349" cy="1500187"/>
          </a:xfrm>
        </p:spPr>
        <p:txBody>
          <a:bodyPr/>
          <a:lstStyle>
            <a:lvl1pPr marL="0" indent="0">
              <a:buNone/>
              <a:defRPr sz="24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p:cNvSpPr>
            <a:spLocks noGrp="1"/>
          </p:cNvSpPr>
          <p:nvPr>
            <p:ph type="sldNum" sz="quarter" idx="12"/>
          </p:nvPr>
        </p:nvSpPr>
        <p:spPr/>
        <p:txBody>
          <a:bodyPr/>
          <a:lstStyle>
            <a:lvl1pPr>
              <a:defRPr baseline="0">
                <a:solidFill>
                  <a:schemeClr val="tx2"/>
                </a:solidFill>
              </a:defRPr>
            </a:lvl1pPr>
          </a:lstStyle>
          <a:p>
            <a:fld id="{5EBA8A46-859B-764A-9691-04DFB0A287D6}" type="slidenum">
              <a:rPr lang="en-US" smtClean="0"/>
              <a:pPr/>
              <a:t>‹#›</a:t>
            </a:fld>
            <a:endParaRPr lang="en-US"/>
          </a:p>
        </p:txBody>
      </p:sp>
      <p:sp>
        <p:nvSpPr>
          <p:cNvPr id="8" name="Rectangle 7">
            <a:extLst>
              <a:ext uri="{FF2B5EF4-FFF2-40B4-BE49-F238E27FC236}">
                <a16:creationId xmlns:a16="http://schemas.microsoft.com/office/drawing/2014/main" id="{B4B5AF40-402A-1345-8550-D90A2967BB79}"/>
              </a:ext>
            </a:extLst>
          </p:cNvPr>
          <p:cNvSpPr/>
          <p:nvPr userDrawn="1"/>
        </p:nvSpPr>
        <p:spPr>
          <a:xfrm>
            <a:off x="8126400" y="3429001"/>
            <a:ext cx="4065600" cy="1717199"/>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11" name="Date Placeholder 3">
            <a:extLst>
              <a:ext uri="{FF2B5EF4-FFF2-40B4-BE49-F238E27FC236}">
                <a16:creationId xmlns:a16="http://schemas.microsoft.com/office/drawing/2014/main" id="{04B806F3-5B6B-AB47-9702-4EEC42E82520}"/>
              </a:ext>
            </a:extLst>
          </p:cNvPr>
          <p:cNvSpPr>
            <a:spLocks noGrp="1"/>
          </p:cNvSpPr>
          <p:nvPr>
            <p:ph type="dt" sz="half" idx="10"/>
          </p:nvPr>
        </p:nvSpPr>
        <p:spPr>
          <a:xfrm>
            <a:off x="838200" y="6356352"/>
            <a:ext cx="2743200" cy="365125"/>
          </a:xfrm>
        </p:spPr>
        <p:txBody>
          <a:bodyPr/>
          <a:lstStyle>
            <a:lvl1pPr>
              <a:defRPr baseline="0">
                <a:solidFill>
                  <a:schemeClr val="bg1"/>
                </a:solidFill>
              </a:defRPr>
            </a:lvl1pPr>
          </a:lstStyle>
          <a:p>
            <a:fld id="{2B31230B-0FAF-FF4D-B464-3353FB0B3866}" type="datetime1">
              <a:rPr lang="en-GB" smtClean="0"/>
              <a:pPr/>
              <a:t>27/02/2023</a:t>
            </a:fld>
            <a:endParaRPr lang="en-US"/>
          </a:p>
        </p:txBody>
      </p:sp>
    </p:spTree>
    <p:extLst>
      <p:ext uri="{BB962C8B-B14F-4D97-AF65-F5344CB8AC3E}">
        <p14:creationId xmlns:p14="http://schemas.microsoft.com/office/powerpoint/2010/main" val="11143352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image">
    <p:bg>
      <p:bgRef idx="1001">
        <a:schemeClr val="bg2"/>
      </p:bgRef>
    </p:bg>
    <p:spTree>
      <p:nvGrpSpPr>
        <p:cNvPr id="1" name=""/>
        <p:cNvGrpSpPr/>
        <p:nvPr/>
      </p:nvGrpSpPr>
      <p:grpSpPr>
        <a:xfrm>
          <a:off x="0" y="0"/>
          <a:ext cx="0" cy="0"/>
          <a:chOff x="0" y="0"/>
          <a:chExt cx="0" cy="0"/>
        </a:xfrm>
      </p:grpSpPr>
      <p:sp>
        <p:nvSpPr>
          <p:cNvPr id="20" name="Slide Number Placeholder 5">
            <a:extLst>
              <a:ext uri="{FF2B5EF4-FFF2-40B4-BE49-F238E27FC236}">
                <a16:creationId xmlns:a16="http://schemas.microsoft.com/office/drawing/2014/main" id="{7EBEC23E-EF43-CC4C-BFEB-B95DE686C259}"/>
              </a:ext>
            </a:extLst>
          </p:cNvPr>
          <p:cNvSpPr>
            <a:spLocks noGrp="1"/>
          </p:cNvSpPr>
          <p:nvPr>
            <p:ph type="sldNum" sz="quarter" idx="12"/>
          </p:nvPr>
        </p:nvSpPr>
        <p:spPr>
          <a:xfrm>
            <a:off x="8610600" y="6356354"/>
            <a:ext cx="2743200" cy="365125"/>
          </a:xfrm>
        </p:spPr>
        <p:txBody>
          <a:bodyPr/>
          <a:lstStyle/>
          <a:p>
            <a:fld id="{5EBA8A46-859B-764A-9691-04DFB0A287D6}" type="slidenum">
              <a:rPr lang="en-US" smtClean="0"/>
              <a:t>‹#›</a:t>
            </a:fld>
            <a:endParaRPr lang="en-US"/>
          </a:p>
        </p:txBody>
      </p:sp>
      <p:sp>
        <p:nvSpPr>
          <p:cNvPr id="12" name="Rectangle 11">
            <a:extLst>
              <a:ext uri="{FF2B5EF4-FFF2-40B4-BE49-F238E27FC236}">
                <a16:creationId xmlns:a16="http://schemas.microsoft.com/office/drawing/2014/main" id="{E3ADE537-7D57-8A4A-AF1A-5BDFFB4DF458}"/>
              </a:ext>
            </a:extLst>
          </p:cNvPr>
          <p:cNvSpPr/>
          <p:nvPr userDrawn="1"/>
        </p:nvSpPr>
        <p:spPr>
          <a:xfrm>
            <a:off x="0" y="0"/>
            <a:ext cx="6096000" cy="68580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2" name="Title 1"/>
          <p:cNvSpPr>
            <a:spLocks noGrp="1"/>
          </p:cNvSpPr>
          <p:nvPr>
            <p:ph type="ctrTitle"/>
          </p:nvPr>
        </p:nvSpPr>
        <p:spPr>
          <a:xfrm>
            <a:off x="838200" y="1384481"/>
            <a:ext cx="4910728" cy="4946765"/>
          </a:xfrm>
        </p:spPr>
        <p:txBody>
          <a:bodyPr anchor="b">
            <a:normAutofit/>
          </a:bodyPr>
          <a:lstStyle>
            <a:lvl1pPr algn="l">
              <a:lnSpc>
                <a:spcPct val="80000"/>
              </a:lnSpc>
              <a:defRPr sz="4000" cap="all" baseline="0">
                <a:solidFill>
                  <a:schemeClr val="bg2"/>
                </a:solidFill>
              </a:defRPr>
            </a:lvl1pPr>
          </a:lstStyle>
          <a:p>
            <a:r>
              <a:rPr lang="en-US"/>
              <a:t>Click to edit Master title style</a:t>
            </a:r>
          </a:p>
        </p:txBody>
      </p:sp>
      <p:sp>
        <p:nvSpPr>
          <p:cNvPr id="9" name="Picture Placeholder 2">
            <a:extLst>
              <a:ext uri="{FF2B5EF4-FFF2-40B4-BE49-F238E27FC236}">
                <a16:creationId xmlns:a16="http://schemas.microsoft.com/office/drawing/2014/main" id="{FF87EF91-0453-F74A-9C11-7D263D0343DF}"/>
              </a:ext>
            </a:extLst>
          </p:cNvPr>
          <p:cNvSpPr>
            <a:spLocks noGrp="1" noChangeAspect="1"/>
          </p:cNvSpPr>
          <p:nvPr>
            <p:ph type="pic" idx="10"/>
          </p:nvPr>
        </p:nvSpPr>
        <p:spPr>
          <a:xfrm>
            <a:off x="6096001" y="0"/>
            <a:ext cx="6096000" cy="6858000"/>
          </a:xfrm>
        </p:spPr>
        <p:txBody>
          <a:bodyPr anchor="t">
            <a:normAutofit/>
          </a:bodyPr>
          <a:lstStyle>
            <a:lvl1pPr marL="0" indent="0">
              <a:buNone/>
              <a:defRPr sz="2400" baseline="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7" name="Content Placeholder 2">
            <a:extLst>
              <a:ext uri="{FF2B5EF4-FFF2-40B4-BE49-F238E27FC236}">
                <a16:creationId xmlns:a16="http://schemas.microsoft.com/office/drawing/2014/main" id="{279455FE-45B3-974B-9C78-CF5FC08704CB}"/>
              </a:ext>
            </a:extLst>
          </p:cNvPr>
          <p:cNvSpPr>
            <a:spLocks noGrp="1"/>
          </p:cNvSpPr>
          <p:nvPr>
            <p:ph sz="half" idx="1" hasCustomPrompt="1"/>
          </p:nvPr>
        </p:nvSpPr>
        <p:spPr>
          <a:xfrm rot="-600000">
            <a:off x="5413933" y="3104312"/>
            <a:ext cx="1711206" cy="364301"/>
          </a:xfrm>
          <a:prstGeom prst="roundRect">
            <a:avLst/>
          </a:prstGeom>
          <a:solidFill>
            <a:schemeClr val="accent5"/>
          </a:solidFill>
        </p:spPr>
        <p:txBody>
          <a:bodyPr wrap="none" lIns="75600" tIns="39600" rIns="75600" bIns="39600">
            <a:spAutoFit/>
          </a:bodyPr>
          <a:lstStyle>
            <a:lvl1pPr marL="0" indent="0">
              <a:spcBef>
                <a:spcPts val="0"/>
              </a:spcBef>
              <a:buFontTx/>
              <a:buNone/>
              <a:defRPr sz="1800" b="0" i="0" baseline="0">
                <a:solidFill>
                  <a:schemeClr val="tx1"/>
                </a:solidFill>
                <a:latin typeface="Arial" panose="020B0604020202020204" pitchFamily="34" charset="0"/>
              </a:defRPr>
            </a:lvl1pPr>
          </a:lstStyle>
          <a:p>
            <a:pPr lvl="0"/>
            <a:r>
              <a:rPr lang="en-GB"/>
              <a:t>#</a:t>
            </a:r>
            <a:r>
              <a:rPr lang="en-GB" err="1"/>
              <a:t>hashtagname</a:t>
            </a:r>
            <a:endParaRPr lang="en-US"/>
          </a:p>
        </p:txBody>
      </p:sp>
      <p:sp>
        <p:nvSpPr>
          <p:cNvPr id="18" name="Picture Placeholder 2">
            <a:extLst>
              <a:ext uri="{FF2B5EF4-FFF2-40B4-BE49-F238E27FC236}">
                <a16:creationId xmlns:a16="http://schemas.microsoft.com/office/drawing/2014/main" id="{26D650E1-7FED-1749-8918-5E5B3FAB2A62}"/>
              </a:ext>
            </a:extLst>
          </p:cNvPr>
          <p:cNvSpPr>
            <a:spLocks noGrp="1"/>
          </p:cNvSpPr>
          <p:nvPr>
            <p:ph type="pic" idx="11" hasCustomPrompt="1"/>
          </p:nvPr>
        </p:nvSpPr>
        <p:spPr>
          <a:xfrm rot="600000">
            <a:off x="5371048" y="1796124"/>
            <a:ext cx="1536000" cy="1152000"/>
          </a:xfrm>
        </p:spPr>
        <p:txBody>
          <a:bodyPr anchor="t">
            <a:normAutofit/>
          </a:bodyPr>
          <a:lstStyle>
            <a:lvl1pPr marL="0" indent="0">
              <a:buNone/>
              <a:defRPr sz="1200" b="0" i="0" baseline="0">
                <a:solidFill>
                  <a:schemeClr val="accent3"/>
                </a:solidFill>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sticker</a:t>
            </a:r>
            <a:endParaRPr lang="en-US"/>
          </a:p>
        </p:txBody>
      </p:sp>
      <p:pic>
        <p:nvPicPr>
          <p:cNvPr id="4" name="Picture 3" descr="A picture containing text, outdoor, sign&#10;&#10;Description automatically generated">
            <a:extLst>
              <a:ext uri="{FF2B5EF4-FFF2-40B4-BE49-F238E27FC236}">
                <a16:creationId xmlns:a16="http://schemas.microsoft.com/office/drawing/2014/main" id="{2F2C3BC1-9EE5-40D0-B65E-85B682DBC96D}"/>
              </a:ext>
            </a:extLst>
          </p:cNvPr>
          <p:cNvPicPr>
            <a:picLocks noChangeAspect="1"/>
          </p:cNvPicPr>
          <p:nvPr userDrawn="1"/>
        </p:nvPicPr>
        <p:blipFill>
          <a:blip r:embed="rId2"/>
          <a:stretch>
            <a:fillRect/>
          </a:stretch>
        </p:blipFill>
        <p:spPr>
          <a:xfrm>
            <a:off x="838200" y="526754"/>
            <a:ext cx="2177670" cy="745200"/>
          </a:xfrm>
          <a:prstGeom prst="rect">
            <a:avLst/>
          </a:prstGeom>
        </p:spPr>
      </p:pic>
    </p:spTree>
    <p:extLst>
      <p:ext uri="{BB962C8B-B14F-4D97-AF65-F5344CB8AC3E}">
        <p14:creationId xmlns:p14="http://schemas.microsoft.com/office/powerpoint/2010/main" val="64266473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divider - photo">
    <p:bg>
      <p:bgPr>
        <a:solidFill>
          <a:schemeClr val="accent4"/>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893925-E805-D741-992A-9FAF890C5509}"/>
              </a:ext>
            </a:extLst>
          </p:cNvPr>
          <p:cNvSpPr/>
          <p:nvPr userDrawn="1"/>
        </p:nvSpPr>
        <p:spPr>
          <a:xfrm>
            <a:off x="6096000" y="5140802"/>
            <a:ext cx="6096000" cy="1717199"/>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2" name="Title 1"/>
          <p:cNvSpPr>
            <a:spLocks noGrp="1"/>
          </p:cNvSpPr>
          <p:nvPr>
            <p:ph type="title"/>
          </p:nvPr>
        </p:nvSpPr>
        <p:spPr>
          <a:xfrm>
            <a:off x="831851" y="439739"/>
            <a:ext cx="10515600" cy="2852737"/>
          </a:xfrm>
        </p:spPr>
        <p:txBody>
          <a:bodyPr anchor="b">
            <a:normAutofit/>
          </a:bodyPr>
          <a:lstStyle>
            <a:lvl1pPr>
              <a:lnSpc>
                <a:spcPct val="80000"/>
              </a:lnSpc>
              <a:defRPr sz="4400" cap="all" baseline="0">
                <a:solidFill>
                  <a:schemeClr val="bg2"/>
                </a:solidFill>
              </a:defRPr>
            </a:lvl1pPr>
          </a:lstStyle>
          <a:p>
            <a:r>
              <a:rPr lang="en-GB"/>
              <a:t>Click to edit Master title style</a:t>
            </a:r>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5EBA8A46-859B-764A-9691-04DFB0A287D6}" type="slidenum">
              <a:rPr lang="en-US" smtClean="0"/>
              <a:pPr/>
              <a:t>‹#›</a:t>
            </a:fld>
            <a:endParaRPr lang="en-US"/>
          </a:p>
        </p:txBody>
      </p:sp>
      <p:sp>
        <p:nvSpPr>
          <p:cNvPr id="8" name="Rectangle 7">
            <a:extLst>
              <a:ext uri="{FF2B5EF4-FFF2-40B4-BE49-F238E27FC236}">
                <a16:creationId xmlns:a16="http://schemas.microsoft.com/office/drawing/2014/main" id="{B4B5AF40-402A-1345-8550-D90A2967BB79}"/>
              </a:ext>
            </a:extLst>
          </p:cNvPr>
          <p:cNvSpPr/>
          <p:nvPr userDrawn="1"/>
        </p:nvSpPr>
        <p:spPr>
          <a:xfrm>
            <a:off x="6096000" y="3429001"/>
            <a:ext cx="6096000" cy="1717199"/>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chivo" panose="020B0503020202020B04" pitchFamily="34" charset="77"/>
            </a:endParaRPr>
          </a:p>
        </p:txBody>
      </p:sp>
      <p:sp>
        <p:nvSpPr>
          <p:cNvPr id="9" name="Picture Placeholder 2">
            <a:extLst>
              <a:ext uri="{FF2B5EF4-FFF2-40B4-BE49-F238E27FC236}">
                <a16:creationId xmlns:a16="http://schemas.microsoft.com/office/drawing/2014/main" id="{BCC913FD-D0C2-1843-8EAE-3DE0E1D9A27F}"/>
              </a:ext>
            </a:extLst>
          </p:cNvPr>
          <p:cNvSpPr>
            <a:spLocks noGrp="1" noChangeAspect="1"/>
          </p:cNvSpPr>
          <p:nvPr>
            <p:ph type="pic" idx="10"/>
          </p:nvPr>
        </p:nvSpPr>
        <p:spPr>
          <a:xfrm>
            <a:off x="0" y="3429000"/>
            <a:ext cx="6096000" cy="3429000"/>
          </a:xfrm>
          <a:solidFill>
            <a:schemeClr val="bg2"/>
          </a:solidFill>
        </p:spPr>
        <p:txBody>
          <a:bodyPr anchor="t">
            <a:normAutofit/>
          </a:bodyPr>
          <a:lstStyle>
            <a:lvl1pPr marL="0" indent="0">
              <a:buNone/>
              <a:defRPr sz="2400" baseline="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12" name="Content Placeholder 2">
            <a:extLst>
              <a:ext uri="{FF2B5EF4-FFF2-40B4-BE49-F238E27FC236}">
                <a16:creationId xmlns:a16="http://schemas.microsoft.com/office/drawing/2014/main" id="{83F7E554-1767-3443-BEEB-87616E433626}"/>
              </a:ext>
            </a:extLst>
          </p:cNvPr>
          <p:cNvSpPr>
            <a:spLocks noGrp="1"/>
          </p:cNvSpPr>
          <p:nvPr>
            <p:ph sz="half" idx="1" hasCustomPrompt="1"/>
          </p:nvPr>
        </p:nvSpPr>
        <p:spPr>
          <a:xfrm rot="21000000">
            <a:off x="6229230" y="4725604"/>
            <a:ext cx="1589113" cy="364301"/>
          </a:xfrm>
          <a:prstGeom prst="roundRect">
            <a:avLst/>
          </a:prstGeom>
          <a:solidFill>
            <a:schemeClr val="accent5"/>
          </a:solidFill>
        </p:spPr>
        <p:txBody>
          <a:bodyPr wrap="none" lIns="75600" tIns="39600" rIns="75600" bIns="39600">
            <a:spAutoFit/>
          </a:bodyPr>
          <a:lstStyle>
            <a:lvl1pPr marL="0" indent="0">
              <a:spcBef>
                <a:spcPts val="0"/>
              </a:spcBef>
              <a:buFontTx/>
              <a:buNone/>
              <a:defRPr sz="1800" b="1" i="0" baseline="0">
                <a:solidFill>
                  <a:schemeClr val="tx1"/>
                </a:solidFill>
                <a:latin typeface="Archivo" panose="020B0503020202020B04" pitchFamily="34" charset="77"/>
              </a:defRPr>
            </a:lvl1pPr>
          </a:lstStyle>
          <a:p>
            <a:pPr lvl="0"/>
            <a:r>
              <a:rPr lang="en-GB"/>
              <a:t>#</a:t>
            </a:r>
            <a:r>
              <a:rPr lang="en-GB" err="1"/>
              <a:t>hashtagname</a:t>
            </a:r>
            <a:endParaRPr lang="en-US"/>
          </a:p>
        </p:txBody>
      </p:sp>
      <p:sp>
        <p:nvSpPr>
          <p:cNvPr id="13" name="Picture Placeholder 2">
            <a:extLst>
              <a:ext uri="{FF2B5EF4-FFF2-40B4-BE49-F238E27FC236}">
                <a16:creationId xmlns:a16="http://schemas.microsoft.com/office/drawing/2014/main" id="{1139261E-BB94-CA40-AC04-746A81B18F32}"/>
              </a:ext>
            </a:extLst>
          </p:cNvPr>
          <p:cNvSpPr>
            <a:spLocks noGrp="1"/>
          </p:cNvSpPr>
          <p:nvPr>
            <p:ph type="pic" idx="11" hasCustomPrompt="1"/>
          </p:nvPr>
        </p:nvSpPr>
        <p:spPr>
          <a:xfrm rot="600000">
            <a:off x="6125299" y="3417418"/>
            <a:ext cx="1536000" cy="1152000"/>
          </a:xfrm>
        </p:spPr>
        <p:txBody>
          <a:bodyPr anchor="t">
            <a:normAutofit/>
          </a:bodyPr>
          <a:lstStyle>
            <a:lvl1pPr marL="0" indent="0">
              <a:buNone/>
              <a:defRPr sz="1200" baseline="0">
                <a:solidFill>
                  <a:schemeClr val="accent3"/>
                </a:solidFill>
                <a:latin typeface="Archivo" panose="020B0503020202020B04" pitchFamily="34" charset="77"/>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sticker</a:t>
            </a:r>
            <a:endParaRPr lang="en-US"/>
          </a:p>
        </p:txBody>
      </p:sp>
    </p:spTree>
    <p:extLst>
      <p:ext uri="{BB962C8B-B14F-4D97-AF65-F5344CB8AC3E}">
        <p14:creationId xmlns:p14="http://schemas.microsoft.com/office/powerpoint/2010/main" val="116581345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DA4AB8D-36CB-4146-9FB6-6A7090E75ED7}" type="datetime1">
              <a:rPr lang="en-GB" smtClean="0"/>
              <a:t>27/02/2023</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28726875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B0A8C31-BD39-3743-8E96-A159EC2A2422}" type="datetime1">
              <a:rPr lang="en-GB" smtClean="0"/>
              <a:t>27/02/2023</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16230510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A3199A8D-EC46-9F48-9BA1-5E2D5EE9AB2A}" type="datetime1">
              <a:rPr lang="en-GB" smtClean="0"/>
              <a:t>27/02/2023</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36667307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00203-6D49-2C48-B001-B83CF8C0ACA5}" type="datetime1">
              <a:rPr lang="en-GB" smtClean="0"/>
              <a:t>27/02/2023</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40283673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E639F6C1-53A5-8C4C-BD62-18AAD5761853}" type="datetime1">
              <a:rPr lang="en-GB" smtClean="0"/>
              <a:t>27/02/2023</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21458202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F8CE1C0-5B76-C44F-9A54-68CD10E078BB}" type="datetime1">
              <a:rPr lang="en-GB" smtClean="0"/>
              <a:t>27/02/2023</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27434249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C15A69F-C131-2641-AAE5-A731F96E01CB}" type="datetime1">
              <a:rPr lang="en-GB" smtClean="0"/>
              <a:t>27/02/2023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188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413052C-D780-2F4D-A51E-43F1C2379B33}" type="datetime1">
              <a:rPr lang="en-GB" smtClean="0"/>
              <a:t>27/02/2023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4019031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page">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lvl1pPr>
              <a:defRPr sz="4000" baseline="0"/>
            </a:lvl1pPr>
          </a:lstStyle>
          <a:p>
            <a:r>
              <a:rPr lang="en-US"/>
              <a:t>Click to edit Master title style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2DD48-2C65-484E-B427-B0C9FF5B82DF}" type="datetime1">
              <a:rPr lang="en-GB" smtClean="0"/>
              <a:t>27/02/2023</a:t>
            </a:fld>
            <a:endParaRPr lang="en-US"/>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186114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divider - text only">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065C4EB-395C-624D-BA8D-0EC600F2717B}"/>
              </a:ext>
            </a:extLst>
          </p:cNvPr>
          <p:cNvSpPr/>
          <p:nvPr userDrawn="1"/>
        </p:nvSpPr>
        <p:spPr>
          <a:xfrm>
            <a:off x="0" y="0"/>
            <a:ext cx="12192000" cy="34290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2" name="Title 1"/>
          <p:cNvSpPr>
            <a:spLocks noGrp="1"/>
          </p:cNvSpPr>
          <p:nvPr>
            <p:ph type="title"/>
          </p:nvPr>
        </p:nvSpPr>
        <p:spPr>
          <a:xfrm>
            <a:off x="831851" y="439739"/>
            <a:ext cx="10515600" cy="2852737"/>
          </a:xfrm>
        </p:spPr>
        <p:txBody>
          <a:bodyPr anchor="b">
            <a:normAutofit/>
          </a:bodyPr>
          <a:lstStyle>
            <a:lvl1pPr>
              <a:lnSpc>
                <a:spcPct val="80000"/>
              </a:lnSpc>
              <a:defRPr sz="4400" cap="all" baseline="0">
                <a:solidFill>
                  <a:schemeClr val="bg2"/>
                </a:solidFill>
              </a:defRPr>
            </a:lvl1pPr>
          </a:lstStyle>
          <a:p>
            <a:r>
              <a:rPr lang="en-US"/>
              <a:t>Click to edit Master title style</a:t>
            </a:r>
          </a:p>
        </p:txBody>
      </p:sp>
      <p:sp>
        <p:nvSpPr>
          <p:cNvPr id="3" name="Text Placeholder 2"/>
          <p:cNvSpPr>
            <a:spLocks noGrp="1"/>
          </p:cNvSpPr>
          <p:nvPr>
            <p:ph type="body" idx="1"/>
          </p:nvPr>
        </p:nvSpPr>
        <p:spPr>
          <a:xfrm>
            <a:off x="831851" y="3687767"/>
            <a:ext cx="10515600" cy="1500187"/>
          </a:xfrm>
        </p:spPr>
        <p:txBody>
          <a:bodyPr/>
          <a:lstStyle>
            <a:lvl1pPr marL="0" indent="0">
              <a:buNone/>
              <a:defRPr sz="24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baseline="0">
                <a:solidFill>
                  <a:schemeClr val="tx1"/>
                </a:solidFill>
              </a:defRPr>
            </a:lvl1pPr>
          </a:lstStyle>
          <a:p>
            <a:fld id="{2B31230B-0FAF-FF4D-B464-3353FB0B3866}" type="datetime1">
              <a:rPr lang="en-GB" smtClean="0"/>
              <a:t>27/02/2023</a:t>
            </a:fld>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5EBA8A46-859B-764A-9691-04DFB0A287D6}" type="slidenum">
              <a:rPr lang="en-US" smtClean="0"/>
              <a:pPr/>
              <a:t>‹#›</a:t>
            </a:fld>
            <a:endParaRPr lang="en-US"/>
          </a:p>
        </p:txBody>
      </p:sp>
    </p:spTree>
    <p:extLst>
      <p:ext uri="{BB962C8B-B14F-4D97-AF65-F5344CB8AC3E}">
        <p14:creationId xmlns:p14="http://schemas.microsoft.com/office/powerpoint/2010/main" val="283299060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divider - colourful">
    <p:bg>
      <p:bgPr>
        <a:solidFill>
          <a:schemeClr val="accent4"/>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893925-E805-D741-992A-9FAF890C5509}"/>
              </a:ext>
            </a:extLst>
          </p:cNvPr>
          <p:cNvSpPr/>
          <p:nvPr userDrawn="1"/>
        </p:nvSpPr>
        <p:spPr>
          <a:xfrm>
            <a:off x="8126400" y="5140804"/>
            <a:ext cx="4065600" cy="1717199"/>
          </a:xfrm>
          <a:prstGeom prst="rect">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7" name="Rectangle 6">
            <a:extLst>
              <a:ext uri="{FF2B5EF4-FFF2-40B4-BE49-F238E27FC236}">
                <a16:creationId xmlns:a16="http://schemas.microsoft.com/office/drawing/2014/main" id="{3065C4EB-395C-624D-BA8D-0EC600F2717B}"/>
              </a:ext>
            </a:extLst>
          </p:cNvPr>
          <p:cNvSpPr/>
          <p:nvPr userDrawn="1"/>
        </p:nvSpPr>
        <p:spPr>
          <a:xfrm>
            <a:off x="0" y="3429000"/>
            <a:ext cx="8126400" cy="34308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2" name="Title 1"/>
          <p:cNvSpPr>
            <a:spLocks noGrp="1"/>
          </p:cNvSpPr>
          <p:nvPr>
            <p:ph type="title"/>
          </p:nvPr>
        </p:nvSpPr>
        <p:spPr>
          <a:xfrm>
            <a:off x="831851" y="439739"/>
            <a:ext cx="10515600" cy="2852737"/>
          </a:xfrm>
        </p:spPr>
        <p:txBody>
          <a:bodyPr anchor="b">
            <a:normAutofit/>
          </a:bodyPr>
          <a:lstStyle>
            <a:lvl1pPr>
              <a:lnSpc>
                <a:spcPct val="80000"/>
              </a:lnSpc>
              <a:defRPr sz="4400" cap="all" baseline="0">
                <a:solidFill>
                  <a:schemeClr val="tx2"/>
                </a:solidFill>
              </a:defRPr>
            </a:lvl1pPr>
          </a:lstStyle>
          <a:p>
            <a:r>
              <a:rPr lang="en-US"/>
              <a:t>Click to edit Master title style</a:t>
            </a:r>
          </a:p>
        </p:txBody>
      </p:sp>
      <p:sp>
        <p:nvSpPr>
          <p:cNvPr id="3" name="Text Placeholder 2"/>
          <p:cNvSpPr>
            <a:spLocks noGrp="1"/>
          </p:cNvSpPr>
          <p:nvPr>
            <p:ph type="body" idx="1"/>
          </p:nvPr>
        </p:nvSpPr>
        <p:spPr>
          <a:xfrm>
            <a:off x="831852" y="3687767"/>
            <a:ext cx="6810349" cy="1500187"/>
          </a:xfrm>
        </p:spPr>
        <p:txBody>
          <a:bodyPr/>
          <a:lstStyle>
            <a:lvl1pPr marL="0" indent="0">
              <a:buNone/>
              <a:defRPr sz="24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baseline="0">
                <a:solidFill>
                  <a:schemeClr val="tx2"/>
                </a:solidFill>
              </a:defRPr>
            </a:lvl1pPr>
          </a:lstStyle>
          <a:p>
            <a:fld id="{5EBA8A46-859B-764A-9691-04DFB0A287D6}" type="slidenum">
              <a:rPr lang="en-US" smtClean="0"/>
              <a:pPr/>
              <a:t>‹#›</a:t>
            </a:fld>
            <a:endParaRPr lang="en-US"/>
          </a:p>
        </p:txBody>
      </p:sp>
      <p:sp>
        <p:nvSpPr>
          <p:cNvPr id="8" name="Rectangle 7">
            <a:extLst>
              <a:ext uri="{FF2B5EF4-FFF2-40B4-BE49-F238E27FC236}">
                <a16:creationId xmlns:a16="http://schemas.microsoft.com/office/drawing/2014/main" id="{B4B5AF40-402A-1345-8550-D90A2967BB79}"/>
              </a:ext>
            </a:extLst>
          </p:cNvPr>
          <p:cNvSpPr/>
          <p:nvPr userDrawn="1"/>
        </p:nvSpPr>
        <p:spPr>
          <a:xfrm>
            <a:off x="8126400" y="3429003"/>
            <a:ext cx="4065600" cy="1717199"/>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11" name="Date Placeholder 3">
            <a:extLst>
              <a:ext uri="{FF2B5EF4-FFF2-40B4-BE49-F238E27FC236}">
                <a16:creationId xmlns:a16="http://schemas.microsoft.com/office/drawing/2014/main" id="{04B806F3-5B6B-AB47-9702-4EEC42E82520}"/>
              </a:ext>
            </a:extLst>
          </p:cNvPr>
          <p:cNvSpPr>
            <a:spLocks noGrp="1"/>
          </p:cNvSpPr>
          <p:nvPr>
            <p:ph type="dt" sz="half" idx="10"/>
          </p:nvPr>
        </p:nvSpPr>
        <p:spPr>
          <a:xfrm>
            <a:off x="838200" y="6356354"/>
            <a:ext cx="2743200" cy="365125"/>
          </a:xfrm>
        </p:spPr>
        <p:txBody>
          <a:bodyPr/>
          <a:lstStyle>
            <a:lvl1pPr>
              <a:defRPr baseline="0">
                <a:solidFill>
                  <a:schemeClr val="bg1"/>
                </a:solidFill>
              </a:defRPr>
            </a:lvl1pPr>
          </a:lstStyle>
          <a:p>
            <a:fld id="{2B31230B-0FAF-FF4D-B464-3353FB0B3866}" type="datetime1">
              <a:rPr lang="en-GB" smtClean="0"/>
              <a:pPr/>
              <a:t>27/02/2023</a:t>
            </a:fld>
            <a:endParaRPr lang="en-US"/>
          </a:p>
        </p:txBody>
      </p:sp>
    </p:spTree>
    <p:extLst>
      <p:ext uri="{BB962C8B-B14F-4D97-AF65-F5344CB8AC3E}">
        <p14:creationId xmlns:p14="http://schemas.microsoft.com/office/powerpoint/2010/main" val="111433526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hoto">
    <p:bg>
      <p:bgPr>
        <a:solidFill>
          <a:schemeClr val="accent4"/>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893925-E805-D741-992A-9FAF890C5509}"/>
              </a:ext>
            </a:extLst>
          </p:cNvPr>
          <p:cNvSpPr/>
          <p:nvPr userDrawn="1"/>
        </p:nvSpPr>
        <p:spPr>
          <a:xfrm>
            <a:off x="6096000" y="5140804"/>
            <a:ext cx="6096000" cy="1717199"/>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2" name="Title 1"/>
          <p:cNvSpPr>
            <a:spLocks noGrp="1"/>
          </p:cNvSpPr>
          <p:nvPr>
            <p:ph type="title"/>
          </p:nvPr>
        </p:nvSpPr>
        <p:spPr>
          <a:xfrm>
            <a:off x="831851" y="439739"/>
            <a:ext cx="10515600" cy="2852737"/>
          </a:xfrm>
        </p:spPr>
        <p:txBody>
          <a:bodyPr anchor="b">
            <a:normAutofit/>
          </a:bodyPr>
          <a:lstStyle>
            <a:lvl1pPr>
              <a:lnSpc>
                <a:spcPct val="80000"/>
              </a:lnSpc>
              <a:defRPr sz="4400" cap="all" baseline="0">
                <a:solidFill>
                  <a:schemeClr val="bg2"/>
                </a:solidFill>
              </a:defRPr>
            </a:lvl1pPr>
          </a:lstStyle>
          <a:p>
            <a:r>
              <a:rPr lang="en-US"/>
              <a:t>Click to edit Master title style</a:t>
            </a:r>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5EBA8A46-859B-764A-9691-04DFB0A287D6}" type="slidenum">
              <a:rPr lang="en-US" smtClean="0"/>
              <a:pPr/>
              <a:t>‹#›</a:t>
            </a:fld>
            <a:endParaRPr lang="en-US"/>
          </a:p>
        </p:txBody>
      </p:sp>
      <p:sp>
        <p:nvSpPr>
          <p:cNvPr id="8" name="Rectangle 7">
            <a:extLst>
              <a:ext uri="{FF2B5EF4-FFF2-40B4-BE49-F238E27FC236}">
                <a16:creationId xmlns:a16="http://schemas.microsoft.com/office/drawing/2014/main" id="{B4B5AF40-402A-1345-8550-D90A2967BB79}"/>
              </a:ext>
            </a:extLst>
          </p:cNvPr>
          <p:cNvSpPr/>
          <p:nvPr userDrawn="1"/>
        </p:nvSpPr>
        <p:spPr>
          <a:xfrm>
            <a:off x="6096000" y="3429003"/>
            <a:ext cx="6096000" cy="1717199"/>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b="0" i="0">
              <a:latin typeface="Arial" panose="020B0604020202020204" pitchFamily="34" charset="0"/>
            </a:endParaRPr>
          </a:p>
        </p:txBody>
      </p:sp>
      <p:sp>
        <p:nvSpPr>
          <p:cNvPr id="9" name="Picture Placeholder 2">
            <a:extLst>
              <a:ext uri="{FF2B5EF4-FFF2-40B4-BE49-F238E27FC236}">
                <a16:creationId xmlns:a16="http://schemas.microsoft.com/office/drawing/2014/main" id="{BCC913FD-D0C2-1843-8EAE-3DE0E1D9A27F}"/>
              </a:ext>
            </a:extLst>
          </p:cNvPr>
          <p:cNvSpPr>
            <a:spLocks noGrp="1" noChangeAspect="1"/>
          </p:cNvSpPr>
          <p:nvPr>
            <p:ph type="pic" idx="10"/>
          </p:nvPr>
        </p:nvSpPr>
        <p:spPr>
          <a:xfrm>
            <a:off x="0" y="3429000"/>
            <a:ext cx="6096000" cy="3429000"/>
          </a:xfrm>
          <a:solidFill>
            <a:schemeClr val="bg2"/>
          </a:solidFill>
        </p:spPr>
        <p:txBody>
          <a:bodyPr anchor="t">
            <a:normAutofit/>
          </a:bodyPr>
          <a:lstStyle>
            <a:lvl1pPr marL="0" indent="0">
              <a:buNone/>
              <a:defRPr sz="2400" baseline="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2" name="Content Placeholder 2">
            <a:extLst>
              <a:ext uri="{FF2B5EF4-FFF2-40B4-BE49-F238E27FC236}">
                <a16:creationId xmlns:a16="http://schemas.microsoft.com/office/drawing/2014/main" id="{83F7E554-1767-3443-BEEB-87616E433626}"/>
              </a:ext>
            </a:extLst>
          </p:cNvPr>
          <p:cNvSpPr>
            <a:spLocks noGrp="1"/>
          </p:cNvSpPr>
          <p:nvPr>
            <p:ph sz="half" idx="1" hasCustomPrompt="1"/>
          </p:nvPr>
        </p:nvSpPr>
        <p:spPr>
          <a:xfrm rot="-600000">
            <a:off x="6168182" y="4725606"/>
            <a:ext cx="1711206" cy="364301"/>
          </a:xfrm>
          <a:prstGeom prst="roundRect">
            <a:avLst/>
          </a:prstGeom>
          <a:solidFill>
            <a:schemeClr val="accent5"/>
          </a:solidFill>
        </p:spPr>
        <p:txBody>
          <a:bodyPr wrap="none" lIns="75600" tIns="39600" rIns="75600" bIns="39600">
            <a:spAutoFit/>
          </a:bodyPr>
          <a:lstStyle>
            <a:lvl1pPr marL="0" indent="0">
              <a:spcBef>
                <a:spcPts val="0"/>
              </a:spcBef>
              <a:buFontTx/>
              <a:buNone/>
              <a:defRPr sz="1800" b="0" i="0" baseline="0">
                <a:solidFill>
                  <a:schemeClr val="tx1"/>
                </a:solidFill>
                <a:latin typeface="Arial" panose="020B0604020202020204" pitchFamily="34" charset="0"/>
              </a:defRPr>
            </a:lvl1pPr>
          </a:lstStyle>
          <a:p>
            <a:pPr lvl="0"/>
            <a:r>
              <a:rPr lang="en-GB"/>
              <a:t>#</a:t>
            </a:r>
            <a:r>
              <a:rPr lang="en-GB" err="1"/>
              <a:t>hashtagname</a:t>
            </a:r>
            <a:endParaRPr lang="en-US"/>
          </a:p>
        </p:txBody>
      </p:sp>
      <p:sp>
        <p:nvSpPr>
          <p:cNvPr id="13" name="Picture Placeholder 2">
            <a:extLst>
              <a:ext uri="{FF2B5EF4-FFF2-40B4-BE49-F238E27FC236}">
                <a16:creationId xmlns:a16="http://schemas.microsoft.com/office/drawing/2014/main" id="{1139261E-BB94-CA40-AC04-746A81B18F32}"/>
              </a:ext>
            </a:extLst>
          </p:cNvPr>
          <p:cNvSpPr>
            <a:spLocks noGrp="1"/>
          </p:cNvSpPr>
          <p:nvPr>
            <p:ph type="pic" idx="11" hasCustomPrompt="1"/>
          </p:nvPr>
        </p:nvSpPr>
        <p:spPr>
          <a:xfrm rot="600000">
            <a:off x="6125299" y="3417418"/>
            <a:ext cx="1536000" cy="1152000"/>
          </a:xfrm>
        </p:spPr>
        <p:txBody>
          <a:bodyPr anchor="t">
            <a:normAutofit/>
          </a:bodyPr>
          <a:lstStyle>
            <a:lvl1pPr marL="0" indent="0">
              <a:buNone/>
              <a:defRPr sz="1200" b="0" i="0" baseline="0">
                <a:solidFill>
                  <a:schemeClr val="accent3"/>
                </a:solidFill>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sticker</a:t>
            </a:r>
            <a:endParaRPr lang="en-US"/>
          </a:p>
        </p:txBody>
      </p:sp>
    </p:spTree>
    <p:extLst>
      <p:ext uri="{BB962C8B-B14F-4D97-AF65-F5344CB8AC3E}">
        <p14:creationId xmlns:p14="http://schemas.microsoft.com/office/powerpoint/2010/main" val="116581345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A4AB8D-36CB-4146-9FB6-6A7090E75ED7}" type="datetime1">
              <a:rPr lang="en-GB" smtClean="0"/>
              <a:t>27/02/2023</a:t>
            </a:fld>
            <a:endParaRPr lang="en-US"/>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287268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0A8C31-BD39-3743-8E96-A159EC2A2422}" type="datetime1">
              <a:rPr lang="en-GB" smtClean="0"/>
              <a:t>27/02/2023</a:t>
            </a:fld>
            <a:endParaRPr lang="en-US"/>
          </a:p>
        </p:txBody>
      </p:sp>
      <p:sp>
        <p:nvSpPr>
          <p:cNvPr id="8" name="Footer Placeholder 7"/>
          <p:cNvSpPr>
            <a:spLocks noGrp="1"/>
          </p:cNvSpPr>
          <p:nvPr>
            <p:ph type="ftr" sz="quarter" idx="11"/>
          </p:nvPr>
        </p:nvSpPr>
        <p:spPr>
          <a:xfrm>
            <a:off x="4038600" y="6356354"/>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1623051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199A8D-EC46-9F48-9BA1-5E2D5EE9AB2A}" type="datetime1">
              <a:rPr lang="en-GB" smtClean="0"/>
              <a:t>27/02/2023</a:t>
            </a:fld>
            <a:endParaRPr lang="en-US"/>
          </a:p>
        </p:txBody>
      </p:sp>
      <p:sp>
        <p:nvSpPr>
          <p:cNvPr id="4" name="Footer Placeholder 3"/>
          <p:cNvSpPr>
            <a:spLocks noGrp="1"/>
          </p:cNvSpPr>
          <p:nvPr>
            <p:ph type="ftr" sz="quarter" idx="11"/>
          </p:nvPr>
        </p:nvSpPr>
        <p:spPr>
          <a:xfrm>
            <a:off x="4038600" y="6356354"/>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EBA8A46-859B-764A-9691-04DFB0A287D6}" type="slidenum">
              <a:rPr lang="en-US" smtClean="0"/>
              <a:t>‹#›</a:t>
            </a:fld>
            <a:endParaRPr lang="en-US"/>
          </a:p>
        </p:txBody>
      </p:sp>
    </p:spTree>
    <p:extLst>
      <p:ext uri="{BB962C8B-B14F-4D97-AF65-F5344CB8AC3E}">
        <p14:creationId xmlns:p14="http://schemas.microsoft.com/office/powerpoint/2010/main" val="366673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b="0" i="0" baseline="0">
                <a:solidFill>
                  <a:schemeClr val="tx2"/>
                </a:solidFill>
                <a:latin typeface="Arial" panose="020B0604020202020204" pitchFamily="34" charset="0"/>
              </a:defRPr>
            </a:lvl1pPr>
          </a:lstStyle>
          <a:p>
            <a:fld id="{EBE94839-F207-424E-8D7D-D6C332179FB8}" type="datetime1">
              <a:rPr lang="en-GB" smtClean="0"/>
              <a:pPr/>
              <a:t>27/02/2023</a:t>
            </a:fld>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b="0" i="0" baseline="0">
                <a:solidFill>
                  <a:schemeClr val="tx2"/>
                </a:solidFill>
                <a:latin typeface="Arial" panose="020B0604020202020204" pitchFamily="34" charset="0"/>
              </a:defRPr>
            </a:lvl1pPr>
          </a:lstStyle>
          <a:p>
            <a:fld id="{5EBA8A46-859B-764A-9691-04DFB0A287D6}" type="slidenum">
              <a:rPr lang="en-US" smtClean="0"/>
              <a:pPr/>
              <a:t>‹#›</a:t>
            </a:fld>
            <a:endParaRPr lang="en-US"/>
          </a:p>
        </p:txBody>
      </p:sp>
      <p:sp>
        <p:nvSpPr>
          <p:cNvPr id="7" name="Footer Placeholder 6">
            <a:extLst>
              <a:ext uri="{FF2B5EF4-FFF2-40B4-BE49-F238E27FC236}">
                <a16:creationId xmlns:a16="http://schemas.microsoft.com/office/drawing/2014/main" id="{0011DFCC-3D2A-AF42-9A74-A59C6836A6E7}"/>
              </a:ext>
            </a:extLst>
          </p:cNvPr>
          <p:cNvSpPr>
            <a:spLocks noGrp="1"/>
          </p:cNvSpPr>
          <p:nvPr>
            <p:ph type="ftr" sz="quarter" idx="3"/>
          </p:nvPr>
        </p:nvSpPr>
        <p:spPr>
          <a:xfrm>
            <a:off x="4038600" y="6356353"/>
            <a:ext cx="4114800" cy="365125"/>
          </a:xfrm>
          <a:prstGeom prst="rect">
            <a:avLst/>
          </a:prstGeom>
        </p:spPr>
        <p:txBody>
          <a:bodyPr vert="horz" lIns="91440" tIns="45720" rIns="91440" bIns="45720" rtlCol="0" anchor="ctr"/>
          <a:lstStyle>
            <a:lvl1pPr algn="ctr">
              <a:defRPr sz="1200" b="0" i="0" baseline="0">
                <a:solidFill>
                  <a:schemeClr val="tx2"/>
                </a:solidFill>
                <a:latin typeface="Arial" panose="020B0604020202020204" pitchFamily="34" charset="0"/>
              </a:defRPr>
            </a:lvl1pPr>
          </a:lstStyle>
          <a:p>
            <a:endParaRPr lang="en-US"/>
          </a:p>
        </p:txBody>
      </p:sp>
    </p:spTree>
    <p:extLst>
      <p:ext uri="{BB962C8B-B14F-4D97-AF65-F5344CB8AC3E}">
        <p14:creationId xmlns:p14="http://schemas.microsoft.com/office/powerpoint/2010/main" val="2488654009"/>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73" r:id="rId5"/>
    <p:sldLayoutId id="2147483674"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hdr="0" ftr="0" dt="0"/>
  <p:txStyles>
    <p:titleStyle>
      <a:lvl1pPr algn="l" defTabSz="914400" rtl="0" eaLnBrk="1" latinLnBrk="0" hangingPunct="1">
        <a:lnSpc>
          <a:spcPct val="90000"/>
        </a:lnSpc>
        <a:spcBef>
          <a:spcPct val="0"/>
        </a:spcBef>
        <a:buNone/>
        <a:defRPr sz="4000" b="1" i="0" kern="1200" baseline="0">
          <a:solidFill>
            <a:schemeClr val="accent1"/>
          </a:solidFill>
          <a:latin typeface="Arial Black"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400" b="0" i="0" kern="1200" baseline="0">
          <a:solidFill>
            <a:schemeClr val="tx2"/>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baseline="0">
          <a:solidFill>
            <a:schemeClr val="tx2"/>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baseline="0">
          <a:solidFill>
            <a:schemeClr val="tx2"/>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baseline="0">
          <a:solidFill>
            <a:schemeClr val="tx2"/>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baseline="0">
          <a:solidFill>
            <a:schemeClr val="tx2"/>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t" anchorCtr="0">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b="0" i="0" baseline="0">
                <a:solidFill>
                  <a:schemeClr val="tx2"/>
                </a:solidFill>
                <a:latin typeface="Archivo" panose="020B0503020202020B04" pitchFamily="34" charset="77"/>
              </a:defRPr>
            </a:lvl1pPr>
          </a:lstStyle>
          <a:p>
            <a:fld id="{EBE94839-F207-424E-8D7D-D6C332179FB8}" type="datetime1">
              <a:rPr lang="en-GB" smtClean="0"/>
              <a:t>27/02/2023</a:t>
            </a:fld>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b="0" i="0" baseline="0">
                <a:solidFill>
                  <a:schemeClr val="tx2"/>
                </a:solidFill>
                <a:latin typeface="Archivo" panose="020B0503020202020B04" pitchFamily="34" charset="77"/>
              </a:defRPr>
            </a:lvl1pPr>
          </a:lstStyle>
          <a:p>
            <a:fld id="{5EBA8A46-859B-764A-9691-04DFB0A287D6}" type="slidenum">
              <a:rPr lang="en-US" smtClean="0"/>
              <a:pPr/>
              <a:t>‹#›</a:t>
            </a:fld>
            <a:endParaRPr lang="en-US"/>
          </a:p>
        </p:txBody>
      </p:sp>
      <p:sp>
        <p:nvSpPr>
          <p:cNvPr id="7" name="Footer Placeholder 6">
            <a:extLst>
              <a:ext uri="{FF2B5EF4-FFF2-40B4-BE49-F238E27FC236}">
                <a16:creationId xmlns:a16="http://schemas.microsoft.com/office/drawing/2014/main" id="{0011DFCC-3D2A-AF42-9A74-A59C6836A6E7}"/>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b="0" i="0" baseline="0">
                <a:solidFill>
                  <a:schemeClr val="tx2"/>
                </a:solidFill>
                <a:latin typeface="Archivo" panose="020B0503020202020B04" pitchFamily="34" charset="77"/>
              </a:defRPr>
            </a:lvl1pPr>
          </a:lstStyle>
          <a:p>
            <a:endParaRPr lang="en-US"/>
          </a:p>
        </p:txBody>
      </p:sp>
    </p:spTree>
    <p:extLst>
      <p:ext uri="{BB962C8B-B14F-4D97-AF65-F5344CB8AC3E}">
        <p14:creationId xmlns:p14="http://schemas.microsoft.com/office/powerpoint/2010/main" val="248865400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ftr="0" dt="0"/>
  <p:txStyles>
    <p:titleStyle>
      <a:lvl1pPr algn="l" defTabSz="914400" rtl="0" eaLnBrk="1" latinLnBrk="0" hangingPunct="1">
        <a:lnSpc>
          <a:spcPct val="90000"/>
        </a:lnSpc>
        <a:spcBef>
          <a:spcPct val="0"/>
        </a:spcBef>
        <a:buNone/>
        <a:defRPr sz="4000" b="1" i="0" kern="1200" baseline="0">
          <a:solidFill>
            <a:schemeClr val="accent1"/>
          </a:solidFill>
          <a:latin typeface="Object Sans Black" pitchFamily="2" charset="77"/>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400" b="0" i="0" kern="1200" baseline="0">
          <a:solidFill>
            <a:schemeClr val="tx2"/>
          </a:solidFill>
          <a:latin typeface="Archivo" panose="020B0503020202020B04" pitchFamily="34" charset="77"/>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baseline="0">
          <a:solidFill>
            <a:schemeClr val="tx2"/>
          </a:solidFill>
          <a:latin typeface="Archivo" panose="020B0503020202020B04" pitchFamily="34" charset="77"/>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baseline="0">
          <a:solidFill>
            <a:schemeClr val="tx2"/>
          </a:solidFill>
          <a:latin typeface="Archivo" panose="020B0503020202020B04" pitchFamily="34" charset="77"/>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baseline="0">
          <a:solidFill>
            <a:schemeClr val="tx2"/>
          </a:solidFill>
          <a:latin typeface="Archivo" panose="020B0503020202020B04" pitchFamily="34" charset="77"/>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baseline="0">
          <a:solidFill>
            <a:schemeClr val="tx2"/>
          </a:solidFill>
          <a:latin typeface="Archivo" panose="020B0503020202020B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dagency.co.uk/cost-of-giving-monitor-wave-2/" TargetMode="External"/><Relationship Id="rId2" Type="http://schemas.openxmlformats.org/officeDocument/2006/relationships/hyperlink" Target="https://www.cafonline.org/about-us/publications/2022-publications/uk-giving-report" TargetMode="External"/><Relationship Id="rId1" Type="http://schemas.openxmlformats.org/officeDocument/2006/relationships/slideLayout" Target="../slideLayouts/slideLayout11.xml"/><Relationship Id="rId4" Type="http://schemas.openxmlformats.org/officeDocument/2006/relationships/hyperlink" Target="https://ciof.org.uk/guidance-and-resources/2022-yearboo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ciof.org.uk/events-and-training/resources/using-a-test-and-learn-approach-to-level-up-your-f"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hyperlink" Target="https://www.nesta.org.uk/helping-innovation-happen/" TargetMode="External"/><Relationship Id="rId3" Type="http://schemas.openxmlformats.org/officeDocument/2006/relationships/hyperlink" Target="https://artsfundraising.org.uk/blog/changing-landscape-how-heritage-sector-has-adapted-2020" TargetMode="External"/><Relationship Id="rId7" Type="http://schemas.openxmlformats.org/officeDocument/2006/relationships/hyperlink" Target="https://www.charitycomms.org.uk/how-to-embed-a-test-and-learn-culture-in-your-charity" TargetMode="External"/><Relationship Id="rId2" Type="http://schemas.openxmlformats.org/officeDocument/2006/relationships/hyperlink" Target="https://www.culturehive.co.uk/resources/how-online-events-had-a-positive-impact-on-audience-engagement-and-donations-for-a-small-heritage-organisation/" TargetMode="External"/><Relationship Id="rId1" Type="http://schemas.openxmlformats.org/officeDocument/2006/relationships/slideLayout" Target="../slideLayouts/slideLayout11.xml"/><Relationship Id="rId6" Type="http://schemas.openxmlformats.org/officeDocument/2006/relationships/hyperlink" Target="https://ciof.org.uk/events-and-training/resources/great-progress-is-being-made-in-digital-fundraisin" TargetMode="External"/><Relationship Id="rId11" Type="http://schemas.openxmlformats.org/officeDocument/2006/relationships/hyperlink" Target="https://ciof.org.uk/events-and-training/resources/six-tips-for-integrating-digital-into-fundraising" TargetMode="External"/><Relationship Id="rId5" Type="http://schemas.openxmlformats.org/officeDocument/2006/relationships/hyperlink" Target="https://ciof.org.uk/events-and-training/resources/research-impact-of-coronavirus-(1)?" TargetMode="External"/><Relationship Id="rId10" Type="http://schemas.openxmlformats.org/officeDocument/2006/relationships/hyperlink" Target="https://ciof.org.uk/events-and-training/resources/digital-transformation-is-not-really-abour-digital" TargetMode="External"/><Relationship Id="rId4" Type="http://schemas.openxmlformats.org/officeDocument/2006/relationships/hyperlink" Target="https://artsfundraising.org.uk/news/arts-and-culture-fundraising-benchmark-report" TargetMode="External"/><Relationship Id="rId9" Type="http://schemas.openxmlformats.org/officeDocument/2006/relationships/hyperlink" Target="https://ciof.org.uk/events-and-training/resources/now-is-the-time-for-fundraisers-to-embrace-innova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6E0B4D-E714-674A-BD5E-C19AB8AF0AF9}"/>
              </a:ext>
            </a:extLst>
          </p:cNvPr>
          <p:cNvSpPr>
            <a:spLocks noGrp="1"/>
          </p:cNvSpPr>
          <p:nvPr>
            <p:ph type="ctrTitle"/>
          </p:nvPr>
        </p:nvSpPr>
        <p:spPr/>
        <p:txBody>
          <a:bodyPr/>
          <a:lstStyle/>
          <a:p>
            <a:r>
              <a:rPr lang="en-US" dirty="0">
                <a:latin typeface="Arial Black"/>
              </a:rPr>
              <a:t>Adapting to a changing giving landscape</a:t>
            </a:r>
            <a:endParaRPr lang="en-US" dirty="0"/>
          </a:p>
        </p:txBody>
      </p:sp>
      <p:sp>
        <p:nvSpPr>
          <p:cNvPr id="5" name="Subtitle 4">
            <a:extLst>
              <a:ext uri="{FF2B5EF4-FFF2-40B4-BE49-F238E27FC236}">
                <a16:creationId xmlns:a16="http://schemas.microsoft.com/office/drawing/2014/main" id="{44912DC0-2027-6542-9934-54C4918592D9}"/>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Charlotte Weatherley, Policy Manager</a:t>
            </a:r>
            <a:endParaRPr lang="en-US" dirty="0">
              <a:cs typeface="Arial"/>
            </a:endParaRPr>
          </a:p>
        </p:txBody>
      </p:sp>
    </p:spTree>
    <p:extLst>
      <p:ext uri="{BB962C8B-B14F-4D97-AF65-F5344CB8AC3E}">
        <p14:creationId xmlns:p14="http://schemas.microsoft.com/office/powerpoint/2010/main" val="388397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3870897" y="-95355"/>
            <a:ext cx="4449821" cy="1815860"/>
          </a:xfrm>
        </p:spPr>
        <p:txBody>
          <a:bodyPr>
            <a:normAutofit/>
          </a:bodyPr>
          <a:lstStyle/>
          <a:p>
            <a:pPr algn="ctr"/>
            <a:r>
              <a:rPr lang="en-US" sz="4800">
                <a:latin typeface="Arial Black"/>
              </a:rPr>
              <a:t>About us </a:t>
            </a:r>
            <a:br>
              <a:rPr lang="en-US" sz="4800" dirty="0">
                <a:latin typeface="Arial Black"/>
              </a:rPr>
            </a:br>
            <a:endParaRPr lang="en-US" sz="4800"/>
          </a:p>
        </p:txBody>
      </p:sp>
      <p:sp>
        <p:nvSpPr>
          <p:cNvPr id="3" name="Content Placeholder 2">
            <a:extLst>
              <a:ext uri="{FF2B5EF4-FFF2-40B4-BE49-F238E27FC236}">
                <a16:creationId xmlns:a16="http://schemas.microsoft.com/office/drawing/2014/main" id="{74B43234-D8B8-864D-BF42-5475130D6019}"/>
              </a:ext>
            </a:extLst>
          </p:cNvPr>
          <p:cNvSpPr>
            <a:spLocks noGrp="1"/>
          </p:cNvSpPr>
          <p:nvPr>
            <p:ph idx="1"/>
          </p:nvPr>
        </p:nvSpPr>
        <p:spPr>
          <a:xfrm>
            <a:off x="467672" y="1558929"/>
            <a:ext cx="11070771" cy="4873625"/>
          </a:xfrm>
        </p:spPr>
        <p:txBody>
          <a:bodyPr vert="horz" lIns="91440" tIns="45720" rIns="91440" bIns="45720" rtlCol="0" anchor="t">
            <a:normAutofit/>
          </a:bodyPr>
          <a:lstStyle/>
          <a:p>
            <a:r>
              <a:rPr lang="en-US" dirty="0">
                <a:latin typeface="Arial"/>
                <a:cs typeface="Arial"/>
              </a:rPr>
              <a:t>Chartered body for professional fundraisers</a:t>
            </a:r>
            <a:endParaRPr lang="en-US" dirty="0">
              <a:cs typeface="Arial"/>
            </a:endParaRPr>
          </a:p>
          <a:p>
            <a:endParaRPr lang="en-US" dirty="0">
              <a:cs typeface="Arial"/>
            </a:endParaRPr>
          </a:p>
          <a:p>
            <a:r>
              <a:rPr lang="en-US" dirty="0">
                <a:latin typeface="Arial"/>
                <a:cs typeface="Arial"/>
              </a:rPr>
              <a:t>We speak up and represent the voice of fundraising to government, to regulators, and in the press and media. </a:t>
            </a:r>
          </a:p>
          <a:p>
            <a:endParaRPr lang="en-US" dirty="0">
              <a:latin typeface="Arial"/>
              <a:cs typeface="Arial"/>
            </a:endParaRPr>
          </a:p>
          <a:p>
            <a:r>
              <a:rPr lang="en-US" dirty="0">
                <a:latin typeface="Arial"/>
                <a:cs typeface="Arial"/>
              </a:rPr>
              <a:t>Facilitate learning and promote best practice through our community of members- Individual fundraisers, </a:t>
            </a:r>
            <a:r>
              <a:rPr lang="en-US" dirty="0" err="1">
                <a:latin typeface="Arial"/>
                <a:cs typeface="Arial"/>
              </a:rPr>
              <a:t>organisational</a:t>
            </a:r>
            <a:r>
              <a:rPr lang="en-US" dirty="0">
                <a:latin typeface="Arial"/>
                <a:cs typeface="Arial"/>
              </a:rPr>
              <a:t> members and corporate members</a:t>
            </a:r>
            <a:endParaRPr lang="en-US" dirty="0">
              <a:cs typeface="Arial"/>
            </a:endParaRPr>
          </a:p>
          <a:p>
            <a:endParaRPr lang="en-US">
              <a:cs typeface="Arial" panose="020B0604020202020204" pitchFamily="34" charset="0"/>
            </a:endParaRPr>
          </a:p>
          <a:p>
            <a:endParaRPr lang="en-US"/>
          </a:p>
          <a:p>
            <a:endParaRPr lang="en-US" dirty="0">
              <a:cs typeface="Arial"/>
            </a:endParaRPr>
          </a:p>
          <a:p>
            <a:endParaRPr lang="en-US">
              <a:cs typeface="Arial"/>
            </a:endParaRPr>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2</a:t>
            </a:fld>
            <a:endParaRPr lang="en-US"/>
          </a:p>
        </p:txBody>
      </p:sp>
    </p:spTree>
    <p:extLst>
      <p:ext uri="{BB962C8B-B14F-4D97-AF65-F5344CB8AC3E}">
        <p14:creationId xmlns:p14="http://schemas.microsoft.com/office/powerpoint/2010/main" val="43082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126586" y="-3390"/>
            <a:ext cx="11662544" cy="1815860"/>
          </a:xfrm>
        </p:spPr>
        <p:txBody>
          <a:bodyPr>
            <a:normAutofit/>
          </a:bodyPr>
          <a:lstStyle/>
          <a:p>
            <a:pPr algn="ctr"/>
            <a:r>
              <a:rPr lang="en-US" sz="4800" dirty="0">
                <a:latin typeface="Arial Black"/>
              </a:rPr>
              <a:t>The Giving landscape is changing </a:t>
            </a:r>
            <a:br>
              <a:rPr lang="en-US" sz="4800" dirty="0">
                <a:latin typeface="Arial Black"/>
              </a:rPr>
            </a:br>
            <a:endParaRPr lang="en-US" sz="4800"/>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3</a:t>
            </a:fld>
            <a:endParaRPr lang="en-US"/>
          </a:p>
        </p:txBody>
      </p:sp>
      <p:sp>
        <p:nvSpPr>
          <p:cNvPr id="8" name="TextBox 7">
            <a:extLst>
              <a:ext uri="{FF2B5EF4-FFF2-40B4-BE49-F238E27FC236}">
                <a16:creationId xmlns:a16="http://schemas.microsoft.com/office/drawing/2014/main" id="{170FA2E3-662F-AD8A-CF44-7C743867B822}"/>
              </a:ext>
            </a:extLst>
          </p:cNvPr>
          <p:cNvSpPr txBox="1"/>
          <p:nvPr/>
        </p:nvSpPr>
        <p:spPr>
          <a:xfrm>
            <a:off x="453623" y="1492066"/>
            <a:ext cx="11283839"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ea typeface="+mn-lt"/>
                <a:cs typeface="+mn-lt"/>
              </a:rPr>
              <a:t>Long term: </a:t>
            </a:r>
          </a:p>
          <a:p>
            <a:endParaRPr lang="en-US" sz="2000" b="1" dirty="0">
              <a:ea typeface="+mn-lt"/>
              <a:cs typeface="+mn-lt"/>
            </a:endParaRPr>
          </a:p>
          <a:p>
            <a:r>
              <a:rPr lang="en-US" sz="2000" b="1" dirty="0">
                <a:ea typeface="+mn-lt"/>
                <a:cs typeface="+mn-lt"/>
                <a:hlinkClick r:id="rId2"/>
              </a:rPr>
              <a:t>CAF UK Giving 2022 :</a:t>
            </a:r>
            <a:endParaRPr lang="en-US" sz="2000" b="1" dirty="0">
              <a:ea typeface="+mn-lt"/>
              <a:cs typeface="+mn-lt"/>
            </a:endParaRPr>
          </a:p>
          <a:p>
            <a:pPr marL="342900" indent="-342900">
              <a:buFont typeface="Arial"/>
              <a:buChar char="•"/>
            </a:pPr>
            <a:r>
              <a:rPr lang="en-US" sz="2000" dirty="0">
                <a:ea typeface="+mn-lt"/>
                <a:cs typeface="+mn-lt"/>
              </a:rPr>
              <a:t>Public giving is lower than pre-pandemic, meaning there is a downward trend in donations.</a:t>
            </a:r>
          </a:p>
          <a:p>
            <a:pPr marL="342900" indent="-342900">
              <a:buFont typeface="Arial"/>
              <a:buChar char="•"/>
            </a:pPr>
            <a:r>
              <a:rPr lang="en-US" sz="2000" dirty="0">
                <a:ea typeface="+mn-lt"/>
                <a:cs typeface="+mn-lt"/>
              </a:rPr>
              <a:t>How people are giving is changing, fewer cash donations more contactless payments.</a:t>
            </a:r>
          </a:p>
          <a:p>
            <a:endParaRPr lang="en-US" sz="2000" b="1" dirty="0">
              <a:ea typeface="+mn-lt"/>
              <a:cs typeface="+mn-lt"/>
            </a:endParaRPr>
          </a:p>
          <a:p>
            <a:r>
              <a:rPr lang="en-US" sz="2000" b="1" dirty="0">
                <a:ea typeface="+mn-lt"/>
                <a:cs typeface="+mn-lt"/>
              </a:rPr>
              <a:t>Short term: </a:t>
            </a:r>
            <a:endParaRPr lang="en-US" sz="2000" dirty="0">
              <a:ea typeface="+mn-lt"/>
              <a:cs typeface="+mn-lt"/>
            </a:endParaRPr>
          </a:p>
          <a:p>
            <a:endParaRPr lang="en-US" sz="2000" b="1" dirty="0">
              <a:ea typeface="+mn-lt"/>
              <a:cs typeface="+mn-lt"/>
            </a:endParaRPr>
          </a:p>
          <a:p>
            <a:r>
              <a:rPr lang="en-US" sz="2000" b="1" dirty="0">
                <a:ea typeface="+mn-lt"/>
                <a:cs typeface="+mn-lt"/>
                <a:hlinkClick r:id="rId3"/>
              </a:rPr>
              <a:t>GOOD: Cost of Giving Monitor 2</a:t>
            </a:r>
            <a:r>
              <a:rPr lang="en-US" sz="2000" b="1" dirty="0">
                <a:ea typeface="+mn-lt"/>
                <a:cs typeface="+mn-lt"/>
              </a:rPr>
              <a:t>:</a:t>
            </a:r>
            <a:endParaRPr lang="en-US" sz="2000" dirty="0">
              <a:cs typeface="Arial"/>
            </a:endParaRPr>
          </a:p>
          <a:p>
            <a:r>
              <a:rPr lang="en-US" sz="2000" dirty="0">
                <a:ea typeface="+mn-lt"/>
                <a:cs typeface="+mn-lt"/>
              </a:rPr>
              <a:t>• 1 in 5 respondents plan to cut back,  but 1 in 10 plan to give more.</a:t>
            </a:r>
            <a:endParaRPr lang="en-US" sz="2000" dirty="0">
              <a:cs typeface="Arial"/>
            </a:endParaRPr>
          </a:p>
          <a:p>
            <a:r>
              <a:rPr lang="en-US" sz="2000" dirty="0">
                <a:ea typeface="+mn-lt"/>
                <a:cs typeface="+mn-lt"/>
              </a:rPr>
              <a:t>• More likely to cut back on energy (35%) and Christmas presents (26%) than giving (12%)</a:t>
            </a:r>
            <a:endParaRPr lang="en-US" sz="2000" dirty="0">
              <a:cs typeface="Arial"/>
            </a:endParaRPr>
          </a:p>
          <a:p>
            <a:endParaRPr lang="en-US" sz="2000" dirty="0">
              <a:cs typeface="Arial"/>
            </a:endParaRPr>
          </a:p>
          <a:p>
            <a:r>
              <a:rPr lang="en-US" sz="2000" b="1" dirty="0">
                <a:ea typeface="+mn-lt"/>
                <a:cs typeface="+mn-lt"/>
                <a:hlinkClick r:id="rId4"/>
              </a:rPr>
              <a:t>CAF: Giving in a cost of living crisis</a:t>
            </a:r>
            <a:r>
              <a:rPr lang="en-US" sz="2000" b="1" dirty="0">
                <a:ea typeface="+mn-lt"/>
                <a:cs typeface="+mn-lt"/>
              </a:rPr>
              <a:t>: In September 2022…</a:t>
            </a:r>
            <a:endParaRPr lang="en-US" sz="2000" dirty="0">
              <a:cs typeface="Arial"/>
            </a:endParaRPr>
          </a:p>
          <a:p>
            <a:r>
              <a:rPr lang="en-US" sz="2000" dirty="0">
                <a:ea typeface="+mn-lt"/>
                <a:cs typeface="+mn-lt"/>
              </a:rPr>
              <a:t>• 4.9m people chose not to make a one-off donation</a:t>
            </a:r>
            <a:endParaRPr lang="en-US" sz="2000" dirty="0">
              <a:cs typeface="Arial"/>
            </a:endParaRPr>
          </a:p>
          <a:p>
            <a:r>
              <a:rPr lang="en-US" sz="2000" dirty="0">
                <a:ea typeface="+mn-lt"/>
                <a:cs typeface="+mn-lt"/>
              </a:rPr>
              <a:t>• 3.2m people reduced or stopped a regular payment to charity</a:t>
            </a:r>
            <a:endParaRPr lang="en-US" sz="2000" dirty="0"/>
          </a:p>
        </p:txBody>
      </p:sp>
    </p:spTree>
    <p:extLst>
      <p:ext uri="{BB962C8B-B14F-4D97-AF65-F5344CB8AC3E}">
        <p14:creationId xmlns:p14="http://schemas.microsoft.com/office/powerpoint/2010/main" val="172490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126586" y="-3390"/>
            <a:ext cx="11980044" cy="1815860"/>
          </a:xfrm>
        </p:spPr>
        <p:txBody>
          <a:bodyPr>
            <a:normAutofit/>
          </a:bodyPr>
          <a:lstStyle/>
          <a:p>
            <a:pPr algn="ctr"/>
            <a:r>
              <a:rPr lang="en-US" sz="4800" dirty="0">
                <a:latin typeface="Arial Black"/>
              </a:rPr>
              <a:t>Where members see opportunity</a:t>
            </a:r>
            <a:br>
              <a:rPr lang="en-US" sz="4800" dirty="0">
                <a:latin typeface="Arial Black"/>
              </a:rPr>
            </a:br>
            <a:endParaRPr lang="en-US" sz="4800"/>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4</a:t>
            </a:fld>
            <a:endParaRPr lang="en-US"/>
          </a:p>
        </p:txBody>
      </p:sp>
      <p:sp>
        <p:nvSpPr>
          <p:cNvPr id="8" name="TextBox 7">
            <a:extLst>
              <a:ext uri="{FF2B5EF4-FFF2-40B4-BE49-F238E27FC236}">
                <a16:creationId xmlns:a16="http://schemas.microsoft.com/office/drawing/2014/main" id="{170FA2E3-662F-AD8A-CF44-7C743867B822}"/>
              </a:ext>
            </a:extLst>
          </p:cNvPr>
          <p:cNvSpPr txBox="1"/>
          <p:nvPr/>
        </p:nvSpPr>
        <p:spPr>
          <a:xfrm>
            <a:off x="453623" y="1375649"/>
            <a:ext cx="11283839" cy="64325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b="1" dirty="0">
                <a:ea typeface="+mn-lt"/>
                <a:cs typeface="+mn-lt"/>
              </a:rPr>
              <a:t>High value givers</a:t>
            </a:r>
            <a:r>
              <a:rPr lang="en-US" sz="2400" dirty="0">
                <a:ea typeface="+mn-lt"/>
                <a:cs typeface="+mn-lt"/>
              </a:rPr>
              <a:t>- Major Giving and Corporate Partnerships performed well in the pandemic and still scope to grow this</a:t>
            </a:r>
            <a:endParaRPr lang="en-US" sz="2000">
              <a:ea typeface="+mn-lt"/>
              <a:cs typeface="+mn-lt"/>
            </a:endParaRPr>
          </a:p>
          <a:p>
            <a:pPr marL="342900" indent="-342900">
              <a:buFont typeface="Arial"/>
              <a:buChar char="•"/>
            </a:pPr>
            <a:endParaRPr lang="en-US" sz="2400" dirty="0">
              <a:ea typeface="+mn-lt"/>
              <a:cs typeface="+mn-lt"/>
            </a:endParaRPr>
          </a:p>
          <a:p>
            <a:pPr marL="342900" indent="-342900">
              <a:buFont typeface="Arial"/>
              <a:buChar char="•"/>
            </a:pPr>
            <a:r>
              <a:rPr lang="en-US" sz="2400" b="1" dirty="0">
                <a:ea typeface="+mn-lt"/>
                <a:cs typeface="+mn-lt"/>
              </a:rPr>
              <a:t>Mid value givers</a:t>
            </a:r>
            <a:r>
              <a:rPr lang="en-US" sz="2400" dirty="0">
                <a:ea typeface="+mn-lt"/>
                <a:cs typeface="+mn-lt"/>
              </a:rPr>
              <a:t>- top-line feedback from recent appeals indicate that this audience is remaining stable</a:t>
            </a:r>
          </a:p>
          <a:p>
            <a:pPr marL="342900" indent="-342900">
              <a:buFont typeface="Arial"/>
              <a:buChar char="•"/>
            </a:pPr>
            <a:endParaRPr lang="en-US" sz="2400" dirty="0">
              <a:ea typeface="+mn-lt"/>
              <a:cs typeface="+mn-lt"/>
            </a:endParaRPr>
          </a:p>
          <a:p>
            <a:pPr marL="342900" indent="-342900">
              <a:buFont typeface="Arial"/>
              <a:buChar char="•"/>
            </a:pPr>
            <a:r>
              <a:rPr lang="en-US" sz="2400" b="1" dirty="0">
                <a:ea typeface="+mn-lt"/>
                <a:cs typeface="+mn-lt"/>
              </a:rPr>
              <a:t>Lower-level givers</a:t>
            </a:r>
            <a:r>
              <a:rPr lang="en-US" sz="2400" dirty="0">
                <a:ea typeface="+mn-lt"/>
                <a:cs typeface="+mn-lt"/>
              </a:rPr>
              <a:t>- value exchange products (e.g. lotteries) are remaining robust</a:t>
            </a:r>
          </a:p>
          <a:p>
            <a:pPr marL="342900" indent="-342900">
              <a:buFont typeface="Arial"/>
              <a:buChar char="•"/>
            </a:pPr>
            <a:endParaRPr lang="en-US" sz="2400" dirty="0">
              <a:ea typeface="+mn-lt"/>
              <a:cs typeface="+mn-lt"/>
            </a:endParaRPr>
          </a:p>
          <a:p>
            <a:pPr marL="342900" indent="-342900">
              <a:buFont typeface="Arial"/>
              <a:buChar char="•"/>
            </a:pPr>
            <a:r>
              <a:rPr lang="en-US" sz="2400" b="1" dirty="0">
                <a:ea typeface="+mn-lt"/>
                <a:cs typeface="+mn-lt"/>
              </a:rPr>
              <a:t>In-person activities are back</a:t>
            </a:r>
            <a:r>
              <a:rPr lang="en-US" sz="2400" dirty="0">
                <a:ea typeface="+mn-lt"/>
                <a:cs typeface="+mn-lt"/>
              </a:rPr>
              <a:t>- Consider how you can use this to build up networks</a:t>
            </a:r>
          </a:p>
          <a:p>
            <a:pPr marL="342900" indent="-342900">
              <a:buFont typeface="Arial"/>
              <a:buChar char="•"/>
            </a:pPr>
            <a:endParaRPr lang="en-US" sz="2400" dirty="0">
              <a:ea typeface="+mn-lt"/>
              <a:cs typeface="+mn-lt"/>
            </a:endParaRPr>
          </a:p>
          <a:p>
            <a:pPr marL="342900" indent="-342900">
              <a:buFont typeface="Arial"/>
              <a:buChar char="•"/>
            </a:pPr>
            <a:r>
              <a:rPr lang="en-US" sz="2400" b="1" dirty="0">
                <a:ea typeface="+mn-lt"/>
                <a:cs typeface="+mn-lt"/>
              </a:rPr>
              <a:t>Innovation is must, not a nice to have </a:t>
            </a:r>
          </a:p>
          <a:p>
            <a:pPr marL="342900" indent="-342900">
              <a:buFont typeface="Arial"/>
              <a:buChar char="•"/>
            </a:pPr>
            <a:endParaRPr lang="en-US" sz="2000" dirty="0">
              <a:ea typeface="+mn-lt"/>
              <a:cs typeface="+mn-lt"/>
            </a:endParaRPr>
          </a:p>
          <a:p>
            <a:endParaRPr lang="en-US" sz="2000" dirty="0">
              <a:ea typeface="+mn-lt"/>
              <a:cs typeface="+mn-lt"/>
            </a:endParaRPr>
          </a:p>
          <a:p>
            <a:pPr marL="342900" indent="-342900">
              <a:buFont typeface="Arial"/>
              <a:buChar char="•"/>
            </a:pPr>
            <a:endParaRPr lang="en-US" sz="2000" dirty="0">
              <a:ea typeface="+mn-lt"/>
              <a:cs typeface="+mn-lt"/>
            </a:endParaRPr>
          </a:p>
          <a:p>
            <a:pPr marL="342900" indent="-342900">
              <a:buFont typeface="Arial"/>
              <a:buChar char="•"/>
            </a:pPr>
            <a:endParaRPr lang="en-US" sz="2000" b="1" dirty="0">
              <a:ea typeface="+mn-lt"/>
              <a:cs typeface="+mn-lt"/>
            </a:endParaRPr>
          </a:p>
          <a:p>
            <a:endParaRPr lang="en-US" sz="2000" dirty="0">
              <a:ea typeface="+mn-lt"/>
              <a:cs typeface="+mn-lt"/>
            </a:endParaRPr>
          </a:p>
        </p:txBody>
      </p:sp>
    </p:spTree>
    <p:extLst>
      <p:ext uri="{BB962C8B-B14F-4D97-AF65-F5344CB8AC3E}">
        <p14:creationId xmlns:p14="http://schemas.microsoft.com/office/powerpoint/2010/main" val="2661446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126586" y="-3390"/>
            <a:ext cx="11980044" cy="1198378"/>
          </a:xfrm>
        </p:spPr>
        <p:txBody>
          <a:bodyPr>
            <a:normAutofit/>
          </a:bodyPr>
          <a:lstStyle/>
          <a:p>
            <a:pPr algn="ctr"/>
            <a:r>
              <a:rPr lang="en-US" sz="4800" dirty="0">
                <a:latin typeface="Arial Black"/>
              </a:rPr>
              <a:t>Start with your supporters</a:t>
            </a:r>
            <a:endParaRPr lang="en-US" sz="4800" dirty="0"/>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5</a:t>
            </a:fld>
            <a:endParaRPr lang="en-US"/>
          </a:p>
        </p:txBody>
      </p:sp>
      <p:sp>
        <p:nvSpPr>
          <p:cNvPr id="8" name="TextBox 7">
            <a:extLst>
              <a:ext uri="{FF2B5EF4-FFF2-40B4-BE49-F238E27FC236}">
                <a16:creationId xmlns:a16="http://schemas.microsoft.com/office/drawing/2014/main" id="{170FA2E3-662F-AD8A-CF44-7C743867B822}"/>
              </a:ext>
            </a:extLst>
          </p:cNvPr>
          <p:cNvSpPr txBox="1"/>
          <p:nvPr/>
        </p:nvSpPr>
        <p:spPr>
          <a:xfrm>
            <a:off x="453623" y="1375649"/>
            <a:ext cx="11283839"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dirty="0">
                <a:ea typeface="+mn-lt"/>
                <a:cs typeface="+mn-lt"/>
              </a:rPr>
              <a:t>Not every fundraising activity will work for the same group of people. </a:t>
            </a:r>
          </a:p>
          <a:p>
            <a:pPr marL="342900" indent="-342900">
              <a:buFont typeface="Arial"/>
              <a:buChar char="•"/>
            </a:pPr>
            <a:endParaRPr lang="en-US" sz="2400" dirty="0">
              <a:ea typeface="+mn-lt"/>
              <a:cs typeface="+mn-lt"/>
            </a:endParaRPr>
          </a:p>
          <a:p>
            <a:pPr marL="342900" indent="-342900">
              <a:buFont typeface="Arial"/>
              <a:buChar char="•"/>
            </a:pPr>
            <a:r>
              <a:rPr lang="en-US" sz="2400" dirty="0">
                <a:ea typeface="+mn-lt"/>
                <a:cs typeface="+mn-lt"/>
              </a:rPr>
              <a:t>Practical things you can do:</a:t>
            </a:r>
          </a:p>
          <a:p>
            <a:pPr lvl="2">
              <a:buFont typeface="Symbol"/>
              <a:buChar char="•"/>
            </a:pPr>
            <a:r>
              <a:rPr lang="en-GB" sz="2400" dirty="0">
                <a:ea typeface="+mn-lt"/>
                <a:cs typeface="+mn-lt"/>
              </a:rPr>
              <a:t>Reviewing your database to identify audience behaviour</a:t>
            </a:r>
            <a:endParaRPr lang="en-US" sz="2400" dirty="0">
              <a:ea typeface="+mn-lt"/>
              <a:cs typeface="+mn-lt"/>
            </a:endParaRPr>
          </a:p>
          <a:p>
            <a:pPr lvl="2">
              <a:buFont typeface="Symbol"/>
              <a:buChar char="•"/>
            </a:pPr>
            <a:r>
              <a:rPr lang="en-GB" sz="2400" dirty="0">
                <a:ea typeface="+mn-lt"/>
                <a:cs typeface="+mn-lt"/>
              </a:rPr>
              <a:t>Carrying out supporter surveys</a:t>
            </a:r>
            <a:endParaRPr lang="en-US" sz="2400" dirty="0">
              <a:ea typeface="+mn-lt"/>
              <a:cs typeface="+mn-lt"/>
            </a:endParaRPr>
          </a:p>
          <a:p>
            <a:pPr lvl="2">
              <a:buFont typeface="Symbol"/>
              <a:buChar char="•"/>
            </a:pPr>
            <a:r>
              <a:rPr lang="en-GB" sz="2400" dirty="0">
                <a:ea typeface="+mn-lt"/>
                <a:cs typeface="+mn-lt"/>
              </a:rPr>
              <a:t>Using feedback from other activities- such as visitor feedback</a:t>
            </a:r>
            <a:endParaRPr lang="en-US" sz="2400" dirty="0">
              <a:ea typeface="+mn-lt"/>
              <a:cs typeface="+mn-lt"/>
            </a:endParaRPr>
          </a:p>
          <a:p>
            <a:pPr lvl="2">
              <a:buFont typeface="Symbol"/>
              <a:buChar char="•"/>
            </a:pPr>
            <a:r>
              <a:rPr lang="en-GB" sz="2400" dirty="0">
                <a:ea typeface="+mn-lt"/>
                <a:cs typeface="+mn-lt"/>
              </a:rPr>
              <a:t>Bringing in external consultants with experience in supporter insight</a:t>
            </a:r>
            <a:endParaRPr lang="en-US" sz="2400" dirty="0">
              <a:ea typeface="+mn-lt"/>
              <a:cs typeface="+mn-lt"/>
            </a:endParaRPr>
          </a:p>
        </p:txBody>
      </p:sp>
      <p:sp>
        <p:nvSpPr>
          <p:cNvPr id="3" name="TextBox 2">
            <a:extLst>
              <a:ext uri="{FF2B5EF4-FFF2-40B4-BE49-F238E27FC236}">
                <a16:creationId xmlns:a16="http://schemas.microsoft.com/office/drawing/2014/main" id="{C3F6DB84-BF22-0791-853E-F4018AC00115}"/>
              </a:ext>
            </a:extLst>
          </p:cNvPr>
          <p:cNvSpPr txBox="1"/>
          <p:nvPr/>
        </p:nvSpPr>
        <p:spPr>
          <a:xfrm>
            <a:off x="346514" y="4358508"/>
            <a:ext cx="11502257"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i="1" dirty="0">
                <a:ea typeface="+mn-lt"/>
                <a:cs typeface="+mn-lt"/>
              </a:rPr>
              <a:t>"Though sector insight is extremely helpful, remember to do what works for your charity, not what works for other charities – base your strategies, your campaigns and your KPIs on your supporters and past learnings. Change your way of thinking from ‘What do we want to do’, to ‘What do our supporters want from us?’ and ‘How do we want our supporters to feel?’’</a:t>
            </a:r>
            <a:r>
              <a:rPr lang="en-US" sz="2400" dirty="0">
                <a:ea typeface="+mn-lt"/>
                <a:cs typeface="+mn-lt"/>
              </a:rPr>
              <a:t>- </a:t>
            </a:r>
            <a:r>
              <a:rPr lang="en-GB" sz="2400" u="sng" dirty="0">
                <a:ea typeface="+mn-lt"/>
                <a:cs typeface="+mn-lt"/>
                <a:hlinkClick r:id="rId2"/>
              </a:rPr>
              <a:t>Saira Rahim, Individual Giving Manager, JDRF</a:t>
            </a:r>
            <a:r>
              <a:rPr lang="en-GB" dirty="0">
                <a:ea typeface="+mn-lt"/>
                <a:cs typeface="+mn-lt"/>
              </a:rPr>
              <a:t> </a:t>
            </a:r>
            <a:endParaRPr lang="en-US" dirty="0">
              <a:cs typeface="Arial"/>
            </a:endParaRPr>
          </a:p>
        </p:txBody>
      </p:sp>
    </p:spTree>
    <p:extLst>
      <p:ext uri="{BB962C8B-B14F-4D97-AF65-F5344CB8AC3E}">
        <p14:creationId xmlns:p14="http://schemas.microsoft.com/office/powerpoint/2010/main" val="161099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100310" y="180541"/>
            <a:ext cx="11980044" cy="1198378"/>
          </a:xfrm>
        </p:spPr>
        <p:txBody>
          <a:bodyPr>
            <a:normAutofit fontScale="90000"/>
          </a:bodyPr>
          <a:lstStyle/>
          <a:p>
            <a:pPr algn="ctr"/>
            <a:r>
              <a:rPr lang="en-US" sz="4800" dirty="0">
                <a:latin typeface="Arial Black"/>
              </a:rPr>
              <a:t>Think about what works for your </a:t>
            </a:r>
            <a:r>
              <a:rPr lang="en-US" sz="4800" dirty="0" err="1">
                <a:latin typeface="Arial Black"/>
              </a:rPr>
              <a:t>organisation</a:t>
            </a:r>
            <a:endParaRPr lang="en-US" sz="4800" dirty="0" err="1"/>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6</a:t>
            </a:fld>
            <a:endParaRPr lang="en-US"/>
          </a:p>
        </p:txBody>
      </p:sp>
      <p:sp>
        <p:nvSpPr>
          <p:cNvPr id="8" name="TextBox 7">
            <a:extLst>
              <a:ext uri="{FF2B5EF4-FFF2-40B4-BE49-F238E27FC236}">
                <a16:creationId xmlns:a16="http://schemas.microsoft.com/office/drawing/2014/main" id="{170FA2E3-662F-AD8A-CF44-7C743867B822}"/>
              </a:ext>
            </a:extLst>
          </p:cNvPr>
          <p:cNvSpPr txBox="1"/>
          <p:nvPr/>
        </p:nvSpPr>
        <p:spPr>
          <a:xfrm>
            <a:off x="453623" y="1598994"/>
            <a:ext cx="11283839"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dirty="0">
                <a:ea typeface="+mn-lt"/>
                <a:cs typeface="+mn-lt"/>
              </a:rPr>
              <a:t>Not every fundraising activity will work for every </a:t>
            </a:r>
            <a:r>
              <a:rPr lang="en-US" sz="2400" dirty="0" err="1">
                <a:ea typeface="+mn-lt"/>
                <a:cs typeface="+mn-lt"/>
              </a:rPr>
              <a:t>organisations</a:t>
            </a:r>
            <a:r>
              <a:rPr lang="en-US" sz="2400" dirty="0">
                <a:ea typeface="+mn-lt"/>
                <a:cs typeface="+mn-lt"/>
              </a:rPr>
              <a:t> </a:t>
            </a:r>
          </a:p>
          <a:p>
            <a:pPr marL="342900" indent="-342900">
              <a:buFont typeface="Arial"/>
              <a:buChar char="•"/>
            </a:pPr>
            <a:endParaRPr lang="en-US" sz="2400" dirty="0">
              <a:ea typeface="+mn-lt"/>
              <a:cs typeface="+mn-lt"/>
            </a:endParaRPr>
          </a:p>
          <a:p>
            <a:pPr marL="342900" indent="-342900">
              <a:buFont typeface="Arial"/>
              <a:buChar char="•"/>
            </a:pPr>
            <a:r>
              <a:rPr lang="en-US" sz="2400" dirty="0">
                <a:ea typeface="+mn-lt"/>
                <a:cs typeface="+mn-lt"/>
              </a:rPr>
              <a:t>Not all </a:t>
            </a:r>
            <a:r>
              <a:rPr lang="en-US" sz="2400" dirty="0" err="1">
                <a:ea typeface="+mn-lt"/>
                <a:cs typeface="+mn-lt"/>
              </a:rPr>
              <a:t>organisations</a:t>
            </a:r>
            <a:r>
              <a:rPr lang="en-US" sz="2400" dirty="0">
                <a:ea typeface="+mn-lt"/>
                <a:cs typeface="+mn-lt"/>
              </a:rPr>
              <a:t> need to be pioneers, some can be early adopters, or late adopters.</a:t>
            </a:r>
          </a:p>
          <a:p>
            <a:pPr marL="342900" indent="-342900">
              <a:buFont typeface="Arial"/>
              <a:buChar char="•"/>
            </a:pPr>
            <a:endParaRPr lang="en-US" sz="2400" dirty="0">
              <a:ea typeface="+mn-lt"/>
              <a:cs typeface="+mn-lt"/>
            </a:endParaRPr>
          </a:p>
          <a:p>
            <a:pPr marL="342900" indent="-342900">
              <a:buFont typeface="Arial"/>
              <a:buChar char="•"/>
            </a:pPr>
            <a:r>
              <a:rPr lang="en-US" sz="2400" dirty="0">
                <a:ea typeface="+mn-lt"/>
                <a:cs typeface="+mn-lt"/>
              </a:rPr>
              <a:t>How you approach this depends on </a:t>
            </a:r>
          </a:p>
          <a:p>
            <a:pPr marL="800100" lvl="1" indent="-342900">
              <a:buFont typeface="Arial"/>
              <a:buChar char="•"/>
            </a:pPr>
            <a:r>
              <a:rPr lang="en-US" sz="2400" dirty="0">
                <a:ea typeface="+mn-lt"/>
                <a:cs typeface="+mn-lt"/>
              </a:rPr>
              <a:t>Staff knowledge and capacity</a:t>
            </a:r>
          </a:p>
          <a:p>
            <a:pPr marL="800100" lvl="1" indent="-342900">
              <a:buFont typeface="Arial"/>
              <a:buChar char="•"/>
            </a:pPr>
            <a:r>
              <a:rPr lang="en-US" sz="2400" dirty="0">
                <a:cs typeface="Arial"/>
              </a:rPr>
              <a:t>Current infrastructure</a:t>
            </a:r>
          </a:p>
          <a:p>
            <a:pPr marL="800100" lvl="1" indent="-342900">
              <a:buFont typeface="Arial"/>
              <a:buChar char="•"/>
            </a:pPr>
            <a:r>
              <a:rPr lang="en-US" sz="2400" dirty="0">
                <a:ea typeface="+mn-lt"/>
                <a:cs typeface="+mn-lt"/>
              </a:rPr>
              <a:t>Ways of working </a:t>
            </a:r>
          </a:p>
          <a:p>
            <a:pPr marL="800100" lvl="1" indent="-342900">
              <a:buFont typeface="Arial"/>
              <a:buChar char="•"/>
            </a:pPr>
            <a:r>
              <a:rPr lang="en-US" sz="2400" dirty="0">
                <a:ea typeface="+mn-lt"/>
                <a:cs typeface="+mn-lt"/>
              </a:rPr>
              <a:t>Budget</a:t>
            </a:r>
          </a:p>
          <a:p>
            <a:pPr lvl="1"/>
            <a:endParaRPr lang="en-US" sz="2400" dirty="0">
              <a:ea typeface="+mn-lt"/>
              <a:cs typeface="+mn-lt"/>
            </a:endParaRPr>
          </a:p>
          <a:p>
            <a:pPr marL="342900" indent="-342900">
              <a:buFont typeface="Arial,Sans-Serif"/>
              <a:buChar char="•"/>
            </a:pPr>
            <a:r>
              <a:rPr lang="en-US" sz="2400" dirty="0">
                <a:ea typeface="+mn-lt"/>
                <a:cs typeface="+mn-lt"/>
              </a:rPr>
              <a:t>It's unlikely all of those things will be ready at the same time and you might need to invest in those areas. </a:t>
            </a:r>
          </a:p>
          <a:p>
            <a:pPr marL="800100" lvl="1" indent="-342900">
              <a:buFont typeface="Arial"/>
              <a:buChar char="•"/>
            </a:pPr>
            <a:endParaRPr lang="en-US" sz="2400" dirty="0">
              <a:ea typeface="+mn-lt"/>
              <a:cs typeface="+mn-lt"/>
            </a:endParaRPr>
          </a:p>
          <a:p>
            <a:pPr marL="800100" lvl="1" indent="-342900">
              <a:buFont typeface="Arial"/>
              <a:buChar char="•"/>
            </a:pPr>
            <a:endParaRPr lang="en-US" sz="2400" dirty="0">
              <a:ea typeface="+mn-lt"/>
              <a:cs typeface="+mn-lt"/>
            </a:endParaRPr>
          </a:p>
        </p:txBody>
      </p:sp>
    </p:spTree>
    <p:extLst>
      <p:ext uri="{BB962C8B-B14F-4D97-AF65-F5344CB8AC3E}">
        <p14:creationId xmlns:p14="http://schemas.microsoft.com/office/powerpoint/2010/main" val="185129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113448" y="-292424"/>
            <a:ext cx="11980044" cy="1198378"/>
          </a:xfrm>
        </p:spPr>
        <p:txBody>
          <a:bodyPr>
            <a:normAutofit/>
          </a:bodyPr>
          <a:lstStyle/>
          <a:p>
            <a:pPr algn="ctr"/>
            <a:r>
              <a:rPr lang="en-US" sz="4800" dirty="0">
                <a:latin typeface="Arial Black"/>
              </a:rPr>
              <a:t>Invest in fundraising</a:t>
            </a:r>
            <a:endParaRPr lang="en-US" sz="4800" dirty="0"/>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7</a:t>
            </a:fld>
            <a:endParaRPr lang="en-US"/>
          </a:p>
        </p:txBody>
      </p:sp>
      <p:sp>
        <p:nvSpPr>
          <p:cNvPr id="8" name="TextBox 7">
            <a:extLst>
              <a:ext uri="{FF2B5EF4-FFF2-40B4-BE49-F238E27FC236}">
                <a16:creationId xmlns:a16="http://schemas.microsoft.com/office/drawing/2014/main" id="{170FA2E3-662F-AD8A-CF44-7C743867B822}"/>
              </a:ext>
            </a:extLst>
          </p:cNvPr>
          <p:cNvSpPr txBox="1"/>
          <p:nvPr/>
        </p:nvSpPr>
        <p:spPr>
          <a:xfrm>
            <a:off x="453623" y="902683"/>
            <a:ext cx="11283839"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dirty="0">
                <a:ea typeface="+mn-lt"/>
                <a:cs typeface="+mn-lt"/>
              </a:rPr>
              <a:t>Innovation requires taking calculated risks</a:t>
            </a:r>
            <a:endParaRPr lang="en-US" dirty="0"/>
          </a:p>
          <a:p>
            <a:pPr marL="342900" indent="-342900">
              <a:buFont typeface="Arial"/>
              <a:buChar char="•"/>
            </a:pPr>
            <a:endParaRPr lang="en-US" sz="2400" dirty="0">
              <a:cs typeface="Arial"/>
            </a:endParaRPr>
          </a:p>
          <a:p>
            <a:pPr marL="342900" indent="-342900">
              <a:buFont typeface="Arial"/>
              <a:buChar char="•"/>
            </a:pPr>
            <a:r>
              <a:rPr lang="en-US" sz="2400" dirty="0">
                <a:ea typeface="+mn-lt"/>
                <a:cs typeface="+mn-lt"/>
              </a:rPr>
              <a:t>Ways to minimize this include: </a:t>
            </a:r>
          </a:p>
          <a:p>
            <a:pPr marL="800100" lvl="1" indent="-342900">
              <a:buFont typeface="Arial"/>
              <a:buChar char="•"/>
            </a:pPr>
            <a:r>
              <a:rPr lang="en-US" sz="2400" dirty="0">
                <a:ea typeface="+mn-lt"/>
                <a:cs typeface="+mn-lt"/>
              </a:rPr>
              <a:t>Start small and scale up projects e.g. a test and learn approach</a:t>
            </a:r>
          </a:p>
          <a:p>
            <a:pPr marL="800100" lvl="1" indent="-342900">
              <a:buFont typeface="Arial"/>
              <a:buChar char="•"/>
            </a:pPr>
            <a:r>
              <a:rPr lang="en-US" sz="2400" dirty="0">
                <a:ea typeface="+mn-lt"/>
                <a:cs typeface="+mn-lt"/>
              </a:rPr>
              <a:t>Learn about emerging technologies and new ways of fundraising from fundraisers</a:t>
            </a:r>
          </a:p>
          <a:p>
            <a:pPr marL="800100" lvl="1" indent="-342900">
              <a:buFont typeface="Arial"/>
              <a:buChar char="•"/>
            </a:pPr>
            <a:r>
              <a:rPr lang="en-US" sz="2400" dirty="0">
                <a:ea typeface="+mn-lt"/>
                <a:cs typeface="+mn-lt"/>
              </a:rPr>
              <a:t>Make fundraising a regular agenda point at board meetings</a:t>
            </a:r>
          </a:p>
        </p:txBody>
      </p:sp>
      <p:sp>
        <p:nvSpPr>
          <p:cNvPr id="4" name="TextBox 3">
            <a:extLst>
              <a:ext uri="{FF2B5EF4-FFF2-40B4-BE49-F238E27FC236}">
                <a16:creationId xmlns:a16="http://schemas.microsoft.com/office/drawing/2014/main" id="{46F1D949-FC96-26BB-C2DF-51D01115EED0}"/>
              </a:ext>
            </a:extLst>
          </p:cNvPr>
          <p:cNvSpPr txBox="1"/>
          <p:nvPr/>
        </p:nvSpPr>
        <p:spPr>
          <a:xfrm>
            <a:off x="346514" y="3990646"/>
            <a:ext cx="11502257" cy="23544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100" i="1" dirty="0">
                <a:ea typeface="+mn-lt"/>
                <a:cs typeface="+mn-lt"/>
              </a:rPr>
              <a:t>“It’s not just about finding new supporters, it’s about finding the right supporters who will continue to support your cause over time. A low ROI initially might seem worrying, but if supporters go on to support your charity for 3 or 5 or 10+ years, then that initial investment is worth it.  By focusing on acquiring the right type of supporter, supporter engagement and loyalty and lifetime value, you will be opening opportunities to build relationships with supporters and securing income into the medium and long term.”</a:t>
            </a:r>
            <a:r>
              <a:rPr lang="en-GB" sz="2100" dirty="0">
                <a:ea typeface="+mn-lt"/>
                <a:cs typeface="+mn-lt"/>
              </a:rPr>
              <a:t>-</a:t>
            </a:r>
            <a:r>
              <a:rPr lang="en-GB" sz="2100" b="1" dirty="0">
                <a:ea typeface="+mn-lt"/>
                <a:cs typeface="+mn-lt"/>
              </a:rPr>
              <a:t> Helen Daw, Head of Data Strategy and Insights, Woods </a:t>
            </a:r>
            <a:r>
              <a:rPr lang="en-GB" sz="2100" b="1" dirty="0" err="1">
                <a:ea typeface="+mn-lt"/>
                <a:cs typeface="+mn-lt"/>
              </a:rPr>
              <a:t>Valldata</a:t>
            </a:r>
            <a:r>
              <a:rPr lang="en-GB" sz="2100" b="1" dirty="0">
                <a:ea typeface="+mn-lt"/>
                <a:cs typeface="+mn-lt"/>
              </a:rPr>
              <a:t> </a:t>
            </a:r>
            <a:endParaRPr lang="en-US" sz="2100" b="1">
              <a:cs typeface="Arial"/>
            </a:endParaRPr>
          </a:p>
        </p:txBody>
      </p:sp>
    </p:spTree>
    <p:extLst>
      <p:ext uri="{BB962C8B-B14F-4D97-AF65-F5344CB8AC3E}">
        <p14:creationId xmlns:p14="http://schemas.microsoft.com/office/powerpoint/2010/main" val="711241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113448" y="-292424"/>
            <a:ext cx="11980044" cy="1198378"/>
          </a:xfrm>
        </p:spPr>
        <p:txBody>
          <a:bodyPr>
            <a:normAutofit/>
          </a:bodyPr>
          <a:lstStyle/>
          <a:p>
            <a:pPr algn="ctr"/>
            <a:r>
              <a:rPr lang="en-US" sz="4800" dirty="0">
                <a:latin typeface="Arial Black"/>
              </a:rPr>
              <a:t>Resources</a:t>
            </a:r>
            <a:endParaRPr lang="en-US" dirty="0"/>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8</a:t>
            </a:fld>
            <a:endParaRPr lang="en-US"/>
          </a:p>
        </p:txBody>
      </p:sp>
      <p:sp>
        <p:nvSpPr>
          <p:cNvPr id="3" name="TextBox 2">
            <a:extLst>
              <a:ext uri="{FF2B5EF4-FFF2-40B4-BE49-F238E27FC236}">
                <a16:creationId xmlns:a16="http://schemas.microsoft.com/office/drawing/2014/main" id="{2822732A-DDBE-D1E2-E725-C745727FCE68}"/>
              </a:ext>
            </a:extLst>
          </p:cNvPr>
          <p:cNvSpPr txBox="1"/>
          <p:nvPr/>
        </p:nvSpPr>
        <p:spPr>
          <a:xfrm>
            <a:off x="375745" y="1019504"/>
            <a:ext cx="11440510" cy="66633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dirty="0">
                <a:latin typeface="Arial"/>
                <a:cs typeface="Calibri"/>
              </a:rPr>
              <a:t>You can find more examples of successful innovation in the heritage sector here: </a:t>
            </a:r>
            <a:r>
              <a:rPr lang="en-US" sz="2000" b="1" dirty="0">
                <a:latin typeface="Arial"/>
                <a:cs typeface="Calibri"/>
              </a:rPr>
              <a:t> </a:t>
            </a:r>
          </a:p>
          <a:p>
            <a:pPr>
              <a:buChar char="•"/>
            </a:pPr>
            <a:r>
              <a:rPr lang="en-GB" sz="2000" dirty="0">
                <a:solidFill>
                  <a:srgbClr val="0563C1"/>
                </a:solidFill>
                <a:latin typeface="Arial"/>
                <a:cs typeface="Calibri"/>
                <a:hlinkClick r:id="rId2"/>
              </a:rPr>
              <a:t>Culture Hive Resources</a:t>
            </a:r>
            <a:r>
              <a:rPr lang="en-GB" sz="2000" dirty="0">
                <a:latin typeface="Arial"/>
                <a:cs typeface="Calibri"/>
              </a:rPr>
              <a:t> </a:t>
            </a:r>
            <a:r>
              <a:rPr lang="en-US" sz="2000" dirty="0">
                <a:latin typeface="Arial"/>
                <a:cs typeface="Calibri"/>
              </a:rPr>
              <a:t> </a:t>
            </a:r>
          </a:p>
          <a:p>
            <a:pPr>
              <a:buChar char="•"/>
            </a:pPr>
            <a:r>
              <a:rPr lang="en-GB" sz="2000" dirty="0">
                <a:solidFill>
                  <a:srgbClr val="0563C1"/>
                </a:solidFill>
                <a:latin typeface="Arial"/>
                <a:cs typeface="Calibri"/>
                <a:hlinkClick r:id="rId3"/>
              </a:rPr>
              <a:t>A changing landscape? How the heritage sector has adapted in 2020</a:t>
            </a:r>
            <a:r>
              <a:rPr lang="en-GB" sz="2000" dirty="0">
                <a:latin typeface="Arial"/>
                <a:cs typeface="Calibri"/>
              </a:rPr>
              <a:t> - Arts fundraising and philanthropy </a:t>
            </a:r>
            <a:r>
              <a:rPr lang="en-US" sz="2000" dirty="0">
                <a:latin typeface="Arial"/>
                <a:cs typeface="Calibri"/>
              </a:rPr>
              <a:t> </a:t>
            </a:r>
          </a:p>
          <a:p>
            <a:pPr>
              <a:buChar char="•"/>
            </a:pPr>
            <a:endParaRPr lang="en-US" sz="2000" b="1" dirty="0">
              <a:latin typeface="Arial"/>
              <a:cs typeface="Calibri"/>
            </a:endParaRPr>
          </a:p>
          <a:p>
            <a:pPr>
              <a:buFont typeface="Arial"/>
              <a:buChar char="•"/>
            </a:pPr>
            <a:r>
              <a:rPr lang="en-GB" sz="2000" b="1" dirty="0">
                <a:latin typeface="Arial"/>
                <a:ea typeface="+mn-lt"/>
                <a:cs typeface="+mn-lt"/>
              </a:rPr>
              <a:t>Sector Insight: </a:t>
            </a:r>
            <a:endParaRPr lang="en-US" sz="2000" b="1">
              <a:latin typeface="Arial"/>
              <a:ea typeface="+mn-lt"/>
              <a:cs typeface="+mn-lt"/>
            </a:endParaRPr>
          </a:p>
          <a:p>
            <a:pPr>
              <a:buFont typeface="Symbol"/>
              <a:buChar char="•"/>
            </a:pPr>
            <a:r>
              <a:rPr lang="en-GB" sz="2000" u="sng" dirty="0">
                <a:latin typeface="Arial"/>
                <a:ea typeface="+mn-lt"/>
                <a:cs typeface="+mn-lt"/>
                <a:hlinkClick r:id="rId4"/>
              </a:rPr>
              <a:t>Arts and Culture Benchmarking Report</a:t>
            </a:r>
            <a:r>
              <a:rPr lang="en-GB" sz="2000" dirty="0">
                <a:latin typeface="Arial"/>
                <a:ea typeface="+mn-lt"/>
                <a:cs typeface="+mn-lt"/>
              </a:rPr>
              <a:t>- Arts fundraising and philanthropy</a:t>
            </a:r>
            <a:endParaRPr lang="en-US" sz="2000">
              <a:latin typeface="Arial"/>
              <a:ea typeface="+mn-lt"/>
              <a:cs typeface="+mn-lt"/>
            </a:endParaRPr>
          </a:p>
          <a:p>
            <a:pPr>
              <a:buFont typeface="Symbol"/>
              <a:buChar char="•"/>
            </a:pPr>
            <a:r>
              <a:rPr lang="en-GB" sz="2000" u="sng" dirty="0">
                <a:latin typeface="Arial"/>
                <a:ea typeface="+mn-lt"/>
                <a:cs typeface="+mn-lt"/>
                <a:hlinkClick r:id="rId5"/>
              </a:rPr>
              <a:t>Research Roundup</a:t>
            </a:r>
            <a:r>
              <a:rPr lang="en-GB" sz="2000" dirty="0">
                <a:latin typeface="Arial"/>
                <a:ea typeface="+mn-lt"/>
                <a:cs typeface="+mn-lt"/>
              </a:rPr>
              <a:t>- Chartered Institute of Fundraising </a:t>
            </a:r>
            <a:endParaRPr lang="en-US" sz="2000">
              <a:latin typeface="Arial"/>
              <a:ea typeface="+mn-lt"/>
              <a:cs typeface="+mn-lt"/>
            </a:endParaRPr>
          </a:p>
          <a:p>
            <a:pPr>
              <a:buFont typeface="Symbol"/>
              <a:buChar char="•"/>
            </a:pPr>
            <a:r>
              <a:rPr lang="en-GB" sz="2000" u="sng" dirty="0">
                <a:latin typeface="Arial"/>
                <a:ea typeface="+mn-lt"/>
                <a:cs typeface="+mn-lt"/>
                <a:hlinkClick r:id="rId6"/>
              </a:rPr>
              <a:t>Great progress is being made in digital fundraising but more support is needed</a:t>
            </a:r>
            <a:r>
              <a:rPr lang="en-GB" sz="2000" dirty="0">
                <a:latin typeface="Arial"/>
                <a:ea typeface="+mn-lt"/>
                <a:cs typeface="+mn-lt"/>
              </a:rPr>
              <a:t> – Chartered Institute of Fundraising</a:t>
            </a:r>
          </a:p>
          <a:p>
            <a:pPr>
              <a:buFont typeface="Symbol"/>
              <a:buChar char="•"/>
            </a:pPr>
            <a:endParaRPr lang="en-GB" sz="2000" dirty="0">
              <a:latin typeface="Arial"/>
              <a:ea typeface="+mn-lt"/>
              <a:cs typeface="+mn-lt"/>
            </a:endParaRPr>
          </a:p>
          <a:p>
            <a:pPr>
              <a:buFont typeface="Arial"/>
              <a:buChar char="•"/>
            </a:pPr>
            <a:r>
              <a:rPr lang="en-GB" sz="2000" b="1" dirty="0">
                <a:latin typeface="Arial"/>
                <a:ea typeface="+mn-lt"/>
                <a:cs typeface="+mn-lt"/>
              </a:rPr>
              <a:t>Advice on innovation and digital:</a:t>
            </a:r>
            <a:endParaRPr lang="en-US" sz="2000" b="1">
              <a:latin typeface="Arial"/>
              <a:ea typeface="+mn-lt"/>
              <a:cs typeface="+mn-lt"/>
            </a:endParaRPr>
          </a:p>
          <a:p>
            <a:pPr>
              <a:buFont typeface="Symbol"/>
              <a:buChar char="•"/>
            </a:pPr>
            <a:r>
              <a:rPr lang="en-GB" sz="2000" u="sng" dirty="0">
                <a:latin typeface="Arial"/>
                <a:ea typeface="+mn-lt"/>
                <a:cs typeface="+mn-lt"/>
                <a:hlinkClick r:id="rId7"/>
              </a:rPr>
              <a:t>How to embed a test and learn approach in your charity</a:t>
            </a:r>
            <a:r>
              <a:rPr lang="en-GB" sz="2000" dirty="0">
                <a:latin typeface="Arial"/>
                <a:ea typeface="+mn-lt"/>
                <a:cs typeface="+mn-lt"/>
              </a:rPr>
              <a:t> – </a:t>
            </a:r>
            <a:r>
              <a:rPr lang="en-GB" sz="2000" dirty="0" err="1">
                <a:latin typeface="Arial"/>
                <a:ea typeface="+mn-lt"/>
                <a:cs typeface="+mn-lt"/>
              </a:rPr>
              <a:t>CharityComms</a:t>
            </a:r>
            <a:endParaRPr lang="en-US" sz="2000">
              <a:latin typeface="Arial"/>
              <a:ea typeface="+mn-lt"/>
              <a:cs typeface="+mn-lt"/>
            </a:endParaRPr>
          </a:p>
          <a:p>
            <a:pPr>
              <a:buFont typeface="Symbol"/>
              <a:buChar char="•"/>
            </a:pPr>
            <a:r>
              <a:rPr lang="en-GB" sz="2000" u="sng" dirty="0">
                <a:latin typeface="Arial"/>
                <a:ea typeface="+mn-lt"/>
                <a:cs typeface="+mn-lt"/>
                <a:hlinkClick r:id="rId8"/>
              </a:rPr>
              <a:t>Making Innovation Happen</a:t>
            </a:r>
            <a:r>
              <a:rPr lang="en-GB" sz="2000" dirty="0">
                <a:latin typeface="Arial"/>
                <a:ea typeface="+mn-lt"/>
                <a:cs typeface="+mn-lt"/>
              </a:rPr>
              <a:t>- Nesta</a:t>
            </a:r>
            <a:endParaRPr lang="en-US" sz="2000">
              <a:latin typeface="Arial"/>
              <a:ea typeface="+mn-lt"/>
              <a:cs typeface="+mn-lt"/>
            </a:endParaRPr>
          </a:p>
          <a:p>
            <a:pPr>
              <a:buFont typeface="Symbol"/>
              <a:buChar char="•"/>
            </a:pPr>
            <a:r>
              <a:rPr lang="en-GB" sz="2000" u="sng" dirty="0">
                <a:latin typeface="Arial"/>
                <a:ea typeface="+mn-lt"/>
                <a:cs typeface="+mn-lt"/>
                <a:hlinkClick r:id="rId9"/>
              </a:rPr>
              <a:t>Now is the time for fundraisers to embrace innovation</a:t>
            </a:r>
            <a:r>
              <a:rPr lang="en-GB" sz="2000" dirty="0">
                <a:latin typeface="Arial"/>
                <a:ea typeface="+mn-lt"/>
                <a:cs typeface="+mn-lt"/>
              </a:rPr>
              <a:t>- Chris Paver, COO, </a:t>
            </a:r>
            <a:r>
              <a:rPr lang="en-GB" sz="2000" dirty="0" err="1">
                <a:latin typeface="Arial"/>
                <a:ea typeface="+mn-lt"/>
                <a:cs typeface="+mn-lt"/>
              </a:rPr>
              <a:t>Dataro</a:t>
            </a:r>
            <a:endParaRPr lang="en-US" sz="2000">
              <a:latin typeface="Arial"/>
              <a:ea typeface="+mn-lt"/>
              <a:cs typeface="+mn-lt"/>
            </a:endParaRPr>
          </a:p>
          <a:p>
            <a:pPr>
              <a:buFont typeface="Symbol"/>
              <a:buChar char="•"/>
            </a:pPr>
            <a:r>
              <a:rPr lang="en-GB" sz="2000" u="sng" dirty="0">
                <a:latin typeface="Arial"/>
                <a:ea typeface="+mn-lt"/>
                <a:cs typeface="+mn-lt"/>
                <a:hlinkClick r:id="rId10"/>
              </a:rPr>
              <a:t>Digital transformation is not really about digital - it is about people and culture</a:t>
            </a:r>
            <a:r>
              <a:rPr lang="en-GB" sz="2000" dirty="0">
                <a:latin typeface="Arial"/>
                <a:ea typeface="+mn-lt"/>
                <a:cs typeface="+mn-lt"/>
              </a:rPr>
              <a:t> - Joe Freeman, Head of Digital, </a:t>
            </a:r>
            <a:r>
              <a:rPr lang="en-GB" sz="2000" dirty="0" err="1">
                <a:latin typeface="Arial"/>
                <a:ea typeface="+mn-lt"/>
                <a:cs typeface="+mn-lt"/>
              </a:rPr>
              <a:t>Bloodwise</a:t>
            </a:r>
            <a:endParaRPr lang="en-US" sz="2000">
              <a:latin typeface="Arial"/>
              <a:ea typeface="+mn-lt"/>
              <a:cs typeface="+mn-lt"/>
            </a:endParaRPr>
          </a:p>
          <a:p>
            <a:pPr>
              <a:buFont typeface="Symbol"/>
              <a:buChar char="•"/>
            </a:pPr>
            <a:r>
              <a:rPr lang="en-GB" sz="2000" u="sng" dirty="0">
                <a:latin typeface="Arial"/>
                <a:ea typeface="+mn-lt"/>
                <a:cs typeface="+mn-lt"/>
                <a:hlinkClick r:id="rId11"/>
              </a:rPr>
              <a:t>Six tips for integrating digital into fundraising</a:t>
            </a:r>
            <a:r>
              <a:rPr lang="en-GB" sz="2000" dirty="0">
                <a:latin typeface="Arial"/>
                <a:ea typeface="+mn-lt"/>
                <a:cs typeface="+mn-lt"/>
              </a:rPr>
              <a:t> – Ella Pierce, Head of Digital Fundraising, </a:t>
            </a:r>
            <a:r>
              <a:rPr lang="en-GB" sz="2000" dirty="0" err="1">
                <a:latin typeface="Arial"/>
                <a:ea typeface="+mn-lt"/>
                <a:cs typeface="+mn-lt"/>
              </a:rPr>
              <a:t>Sightsavers</a:t>
            </a:r>
            <a:endParaRPr lang="en-US" sz="2000">
              <a:latin typeface="Arial"/>
              <a:ea typeface="+mn-lt"/>
              <a:cs typeface="+mn-lt"/>
            </a:endParaRPr>
          </a:p>
          <a:p>
            <a:pPr>
              <a:buChar char="•"/>
            </a:pPr>
            <a:endParaRPr lang="en-US" sz="1100" dirty="0">
              <a:latin typeface="Calibri"/>
              <a:cs typeface="Calibri"/>
            </a:endParaRPr>
          </a:p>
          <a:p>
            <a:endParaRPr lang="en-US">
              <a:latin typeface="Calibri"/>
              <a:cs typeface="Calibri"/>
            </a:endParaRPr>
          </a:p>
          <a:p>
            <a:endParaRPr lang="en-US">
              <a:latin typeface="Calibri"/>
              <a:cs typeface="Calibri"/>
            </a:endParaRPr>
          </a:p>
        </p:txBody>
      </p:sp>
    </p:spTree>
    <p:extLst>
      <p:ext uri="{BB962C8B-B14F-4D97-AF65-F5344CB8AC3E}">
        <p14:creationId xmlns:p14="http://schemas.microsoft.com/office/powerpoint/2010/main" val="1063667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5327B-97DE-2C43-84C5-96884C04639B}"/>
              </a:ext>
            </a:extLst>
          </p:cNvPr>
          <p:cNvSpPr>
            <a:spLocks noGrp="1"/>
          </p:cNvSpPr>
          <p:nvPr>
            <p:ph type="title"/>
          </p:nvPr>
        </p:nvSpPr>
        <p:spPr>
          <a:xfrm>
            <a:off x="100310" y="2611059"/>
            <a:ext cx="11980044" cy="1198378"/>
          </a:xfrm>
        </p:spPr>
        <p:txBody>
          <a:bodyPr>
            <a:normAutofit fontScale="90000"/>
          </a:bodyPr>
          <a:lstStyle/>
          <a:p>
            <a:pPr algn="ctr"/>
            <a:r>
              <a:rPr lang="en-US" sz="4800" dirty="0">
                <a:latin typeface="Arial Black"/>
              </a:rPr>
              <a:t>Thank you</a:t>
            </a:r>
            <a:br>
              <a:rPr lang="en-US" sz="4800" dirty="0">
                <a:latin typeface="Arial Black"/>
              </a:rPr>
            </a:br>
            <a:r>
              <a:rPr lang="en-US" sz="4800" dirty="0">
                <a:latin typeface="Arial Black"/>
              </a:rPr>
              <a:t>Questions? </a:t>
            </a:r>
          </a:p>
        </p:txBody>
      </p:sp>
      <p:sp>
        <p:nvSpPr>
          <p:cNvPr id="5" name="Slide Number Placeholder 4">
            <a:extLst>
              <a:ext uri="{FF2B5EF4-FFF2-40B4-BE49-F238E27FC236}">
                <a16:creationId xmlns:a16="http://schemas.microsoft.com/office/drawing/2014/main" id="{2E104E5D-7D8D-B544-B698-0CC4956386AD}"/>
              </a:ext>
            </a:extLst>
          </p:cNvPr>
          <p:cNvSpPr>
            <a:spLocks noGrp="1"/>
          </p:cNvSpPr>
          <p:nvPr>
            <p:ph type="sldNum" sz="quarter" idx="12"/>
          </p:nvPr>
        </p:nvSpPr>
        <p:spPr/>
        <p:txBody>
          <a:bodyPr/>
          <a:lstStyle/>
          <a:p>
            <a:fld id="{5EBA8A46-859B-764A-9691-04DFB0A287D6}" type="slidenum">
              <a:rPr lang="en-US" dirty="0" smtClean="0"/>
              <a:t>9</a:t>
            </a:fld>
            <a:endParaRPr lang="en-US"/>
          </a:p>
        </p:txBody>
      </p:sp>
    </p:spTree>
    <p:extLst>
      <p:ext uri="{BB962C8B-B14F-4D97-AF65-F5344CB8AC3E}">
        <p14:creationId xmlns:p14="http://schemas.microsoft.com/office/powerpoint/2010/main" val="277440965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3232"/>
      </a:dk2>
      <a:lt2>
        <a:srgbClr val="F5E6DC"/>
      </a:lt2>
      <a:accent1>
        <a:srgbClr val="542344"/>
      </a:accent1>
      <a:accent2>
        <a:srgbClr val="F45E21"/>
      </a:accent2>
      <a:accent3>
        <a:srgbClr val="FFF000"/>
      </a:accent3>
      <a:accent4>
        <a:srgbClr val="A0DCFF"/>
      </a:accent4>
      <a:accent5>
        <a:srgbClr val="4900BF"/>
      </a:accent5>
      <a:accent6>
        <a:srgbClr val="003232"/>
      </a:accent6>
      <a:hlink>
        <a:srgbClr val="4900BF"/>
      </a:hlink>
      <a:folHlink>
        <a:srgbClr val="4900B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J4048_IOF_powerpoint_system_font_1_1" id="{181E08CF-90FD-414B-9447-2993D3B5094B}" vid="{B006E0F6-1E79-FC42-A736-9EA42FF0FC78}"/>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003232"/>
      </a:dk2>
      <a:lt2>
        <a:srgbClr val="F5E6DC"/>
      </a:lt2>
      <a:accent1>
        <a:srgbClr val="542344"/>
      </a:accent1>
      <a:accent2>
        <a:srgbClr val="F45E21"/>
      </a:accent2>
      <a:accent3>
        <a:srgbClr val="FFF000"/>
      </a:accent3>
      <a:accent4>
        <a:srgbClr val="A0DCFF"/>
      </a:accent4>
      <a:accent5>
        <a:srgbClr val="4900BF"/>
      </a:accent5>
      <a:accent6>
        <a:srgbClr val="003232"/>
      </a:accent6>
      <a:hlink>
        <a:srgbClr val="4900BF"/>
      </a:hlink>
      <a:folHlink>
        <a:srgbClr val="4900BF"/>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J4048_IOF_powerpoint_system_font_1_1" id="{D2B977FB-23FA-6345-9C55-1EE93898C189}" vid="{E569FF4D-5B18-DF44-A841-68F6166B7F0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99C72AF5B3BDBD439E126FACA9481A10" ma:contentTypeVersion="16" ma:contentTypeDescription="Create a new document." ma:contentTypeScope="" ma:versionID="80a0d695dd716e674b1ad78fb56cd087">
  <xsd:schema xmlns:xsd="http://www.w3.org/2001/XMLSchema" xmlns:xs="http://www.w3.org/2001/XMLSchema" xmlns:p="http://schemas.microsoft.com/office/2006/metadata/properties" xmlns:ns2="fdbf8905-4d3f-49a7-82cb-a83d1142fd67" xmlns:ns3="6598cf80-dfb6-4caf-a36a-94903f3f36ab" targetNamespace="http://schemas.microsoft.com/office/2006/metadata/properties" ma:root="true" ma:fieldsID="855dba5be5f1c1b651e646381e52aa8f" ns2:_="" ns3:_="">
    <xsd:import namespace="fdbf8905-4d3f-49a7-82cb-a83d1142fd67"/>
    <xsd:import namespace="6598cf80-dfb6-4caf-a36a-94903f3f36a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AutoKeyPoints" minOccurs="0"/>
                <xsd:element ref="ns3:MediaServiceKeyPoints" minOccurs="0"/>
                <xsd:element ref="ns3:MediaServiceGenerationTime" minOccurs="0"/>
                <xsd:element ref="ns3:MediaServiceEventHashCode" minOccurs="0"/>
                <xsd:element ref="ns3:MediaServiceOCR" minOccurs="0"/>
                <xsd:element ref="ns2:SharedWithUsers" minOccurs="0"/>
                <xsd:element ref="ns2:SharedWithDetails"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bf8905-4d3f-49a7-82cb-a83d1142fd6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8f6eb56b-9f9e-4a38-acc8-7b8804b9b3ca}" ma:internalName="TaxCatchAll" ma:showField="CatchAllData" ma:web="fdbf8905-4d3f-49a7-82cb-a83d1142fd6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598cf80-dfb6-4caf-a36a-94903f3f36a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d0a34a20-8056-493d-9951-1df8c4f4fc1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fdbf8905-4d3f-49a7-82cb-a83d1142fd67" xsi:nil="true"/>
    <lcf76f155ced4ddcb4097134ff3c332f xmlns="6598cf80-dfb6-4caf-a36a-94903f3f36ab">
      <Terms xmlns="http://schemas.microsoft.com/office/infopath/2007/PartnerControls"/>
    </lcf76f155ced4ddcb4097134ff3c332f>
    <SharedWithUsers xmlns="fdbf8905-4d3f-49a7-82cb-a83d1142fd67">
      <UserInfo>
        <DisplayName>Daniel Fluskey</DisplayName>
        <AccountId>20</AccountId>
        <AccountType/>
      </UserInfo>
      <UserInfo>
        <DisplayName>Fundraisers in Christian Organisations (FICO)</DisplayName>
        <AccountId>92</AccountId>
        <AccountType/>
      </UserInfo>
      <UserInfo>
        <DisplayName>Charlotte Sherman</DisplayName>
        <AccountId>17</AccountId>
        <AccountType/>
      </UserInfo>
    </SharedWithUsers>
    <_dlc_DocId xmlns="fdbf8905-4d3f-49a7-82cb-a83d1142fd67">WW7DMA75WETP-1755801372-246133</_dlc_DocId>
    <_dlc_DocIdUrl xmlns="fdbf8905-4d3f-49a7-82cb-a83d1142fd67">
      <Url>https://heritageallianceuk.sharepoint.com/sites/HA_Globalshare/_layouts/15/DocIdRedir.aspx?ID=WW7DMA75WETP-1755801372-246133</Url>
      <Description>WW7DMA75WETP-1755801372-246133</Description>
    </_dlc_DocIdUrl>
  </documentManagement>
</p:properties>
</file>

<file path=customXml/itemProps1.xml><?xml version="1.0" encoding="utf-8"?>
<ds:datastoreItem xmlns:ds="http://schemas.openxmlformats.org/officeDocument/2006/customXml" ds:itemID="{85AC77C5-0803-45EA-BEA7-DCD5D6AC0390}"/>
</file>

<file path=customXml/itemProps2.xml><?xml version="1.0" encoding="utf-8"?>
<ds:datastoreItem xmlns:ds="http://schemas.openxmlformats.org/officeDocument/2006/customXml" ds:itemID="{8117C899-46E0-422E-B229-0A2B8F9F0ED4}"/>
</file>

<file path=customXml/itemProps3.xml><?xml version="1.0" encoding="utf-8"?>
<ds:datastoreItem xmlns:ds="http://schemas.openxmlformats.org/officeDocument/2006/customXml" ds:itemID="{22A4F798-1AB0-4C3B-AE5B-D8C8D7D46338}">
  <ds:schemaRefs>
    <ds:schemaRef ds:uri="http://schemas.microsoft.com/sharepoint/v3/contenttype/forms"/>
  </ds:schemaRefs>
</ds:datastoreItem>
</file>

<file path=customXml/itemProps4.xml><?xml version="1.0" encoding="utf-8"?>
<ds:datastoreItem xmlns:ds="http://schemas.openxmlformats.org/officeDocument/2006/customXml" ds:itemID="{0C4927B0-56BC-462D-9A01-4BBE22F8E89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 Template Staff - system fonts if brand not available</Template>
  <Application>Microsoft Office PowerPoint</Application>
  <PresentationFormat>Widescreen</PresentationFormat>
  <Slides>9</Slides>
  <Notes>0</Notes>
  <HiddenSlides>0</HiddenSlide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Office Theme</vt:lpstr>
      <vt:lpstr>Adapting to a changing giving landscape</vt:lpstr>
      <vt:lpstr>About us  </vt:lpstr>
      <vt:lpstr>The Giving landscape is changing  </vt:lpstr>
      <vt:lpstr>Where members see opportunity </vt:lpstr>
      <vt:lpstr>Start with your supporters</vt:lpstr>
      <vt:lpstr>Think about what works for your organisation</vt:lpstr>
      <vt:lpstr>Invest in fundraising</vt:lpstr>
      <vt:lpstr>Resources</vt:lpstr>
      <vt:lpstr>Thank you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Annabel Tompkins</dc:creator>
  <cp:revision>575</cp:revision>
  <dcterms:created xsi:type="dcterms:W3CDTF">2020-09-16T15:21:18Z</dcterms:created>
  <dcterms:modified xsi:type="dcterms:W3CDTF">2023-02-27T14:18:43Z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0x01010023A14D4CFA364843BAAC35DE653FCB2E0E00D5521115E087C0418A57D50496EC6CB7</vt:lpwstr>
  </property>
  <property fmtid="{D5CDD505-2E9C-101B-9397-08002B2CF9AE}" pid="3" name="Order">
    <vt:r8>3600</vt:r8>
  </property>
  <property fmtid="{D5CDD505-2E9C-101B-9397-08002B2CF9AE}" pid="4" name="SharedWithUsers">
    <vt:lpwstr>20;#Daniel Fluskey;#92;#Fundraisers in Christian Organisations (FICO);#17;#Charlotte Sherman</vt:lpwstr>
  </property>
  <property fmtid="{D5CDD505-2E9C-101B-9397-08002B2CF9AE}" pid="5" name="MediaServiceImageTags">
    <vt:lpwstr/>
  </property>
  <property fmtid="{D5CDD505-2E9C-101B-9397-08002B2CF9AE}" pid="6" name="_dlc_DocIdItemGuid">
    <vt:lpwstr>9c7d6938-43f2-470e-8842-7a177d176e04</vt:lpwstr>
  </property>
</Properties>
</file>