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9753600" cx="130048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w1ArFNnJxmI4JyLLMniSSRYws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6044954" y="9282642"/>
            <a:ext cx="6795527" cy="47756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 anchorCtr="0" anchor="ctr" bIns="63375" lIns="63375" spcFirstLastPara="1" rIns="63375" wrap="square" tIns="6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164320" y="-1"/>
            <a:ext cx="12676160" cy="69543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 anchorCtr="0" anchor="ctr" bIns="63375" lIns="63375" spcFirstLastPara="1" rIns="63375" wrap="square" tIns="6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45728" t="0"/>
          <a:stretch/>
        </p:blipFill>
        <p:spPr>
          <a:xfrm>
            <a:off x="798128" y="9277722"/>
            <a:ext cx="695429" cy="2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/>
          <p:nvPr/>
        </p:nvSpPr>
        <p:spPr>
          <a:xfrm>
            <a:off x="164320" y="-2"/>
            <a:ext cx="12676160" cy="9760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3375" lIns="63375" spcFirstLastPara="1" rIns="63375" wrap="square" tIns="6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11"/>
          <p:cNvSpPr txBox="1"/>
          <p:nvPr>
            <p:ph type="title"/>
          </p:nvPr>
        </p:nvSpPr>
        <p:spPr>
          <a:xfrm>
            <a:off x="798128" y="4519272"/>
            <a:ext cx="6206037" cy="14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400"/>
              <a:buFont typeface="Arial"/>
              <a:buNone/>
              <a:defRPr sz="4400">
                <a:solidFill>
                  <a:srgbClr val="FF43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798128" y="6129632"/>
            <a:ext cx="6206037" cy="1546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6" name="Google Shape;16;p11"/>
          <p:cNvSpPr/>
          <p:nvPr/>
        </p:nvSpPr>
        <p:spPr>
          <a:xfrm>
            <a:off x="6185496" y="9282645"/>
            <a:ext cx="6654984" cy="47755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 anchorCtr="0" anchor="ctr" bIns="63375" lIns="63375" spcFirstLastPara="1" rIns="63375" wrap="square" tIns="63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7" id="17" name="Google Shape;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128" y="686738"/>
            <a:ext cx="4204260" cy="95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9" id="18" name="Google Shape;18;p11"/>
          <p:cNvPicPr preferRelativeResize="0"/>
          <p:nvPr/>
        </p:nvPicPr>
        <p:blipFill rotWithShape="1">
          <a:blip r:embed="rId2">
            <a:alphaModFix/>
          </a:blip>
          <a:srcRect b="0" l="0" r="45728" t="0"/>
          <a:stretch/>
        </p:blipFill>
        <p:spPr>
          <a:xfrm>
            <a:off x="798128" y="9277722"/>
            <a:ext cx="695429" cy="2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9248901" y="8779792"/>
            <a:ext cx="2957771" cy="520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63375" lIns="63375" spcFirstLastPara="1" rIns="63375" wrap="square" tIns="633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type="title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" type="body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2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2pPr>
            <a:lvl3pPr indent="-228600" lvl="2" marL="1371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3pPr>
            <a:lvl4pPr indent="-228600" lvl="3" marL="18288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4pPr>
            <a:lvl5pPr indent="-228600" lvl="4" marL="2286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2" type="body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b="1" sz="176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b="1" sz="176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b="1" sz="176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b="1" sz="176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0"/>
              <a:buFont typeface="Helvetica Neue"/>
              <a:buNone/>
              <a:defRPr b="1" sz="176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2" type="body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/>
          <p:nvPr>
            <p:ph idx="2" type="pic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/>
          <p:nvPr>
            <p:ph idx="3" type="pic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4"/>
          <p:cNvSpPr/>
          <p:nvPr>
            <p:ph idx="4" type="pic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/>
          <p:nvPr>
            <p:ph idx="2" type="pic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sz="13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/>
          <p:nvPr/>
        </p:nvSpPr>
        <p:spPr>
          <a:xfrm>
            <a:off x="6033096" y="9282641"/>
            <a:ext cx="6971706" cy="4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63375" spcFirstLastPara="1" rIns="633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18"/>
              <a:buFont typeface="Helvetica Neue"/>
              <a:buNone/>
            </a:pPr>
            <a:r>
              <a:t/>
            </a:r>
            <a:endParaRPr b="0" i="0" sz="2218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27"/>
          <p:cNvSpPr/>
          <p:nvPr/>
        </p:nvSpPr>
        <p:spPr>
          <a:xfrm>
            <a:off x="0" y="0"/>
            <a:ext cx="13004800" cy="695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63375" spcFirstLastPara="1" rIns="633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18"/>
              <a:buFont typeface="Helvetica Neue"/>
              <a:buNone/>
            </a:pPr>
            <a:r>
              <a:t/>
            </a:r>
            <a:endParaRPr b="0" i="0" sz="2218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4" id="86" name="Google Shape;86;p27"/>
          <p:cNvPicPr preferRelativeResize="0"/>
          <p:nvPr/>
        </p:nvPicPr>
        <p:blipFill rotWithShape="1">
          <a:blip r:embed="rId2">
            <a:alphaModFix/>
          </a:blip>
          <a:srcRect b="0" l="0" r="45728" t="0"/>
          <a:stretch/>
        </p:blipFill>
        <p:spPr>
          <a:xfrm>
            <a:off x="650240" y="9277723"/>
            <a:ext cx="713458" cy="2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7"/>
          <p:cNvSpPr/>
          <p:nvPr/>
        </p:nvSpPr>
        <p:spPr>
          <a:xfrm>
            <a:off x="0" y="-3"/>
            <a:ext cx="13004800" cy="9760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63375" spcFirstLastPara="1" rIns="633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18"/>
              <a:buFont typeface="Helvetica Neue"/>
              <a:buNone/>
            </a:pPr>
            <a:r>
              <a:t/>
            </a:r>
            <a:endParaRPr b="0" i="0" sz="2218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7"/>
          <p:cNvSpPr txBox="1"/>
          <p:nvPr>
            <p:ph type="title"/>
          </p:nvPr>
        </p:nvSpPr>
        <p:spPr>
          <a:xfrm>
            <a:off x="650240" y="4519272"/>
            <a:ext cx="6366933" cy="1445508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36"/>
              <a:buFont typeface="Helvetica Neue"/>
              <a:buNone/>
              <a:defRPr sz="4436">
                <a:solidFill>
                  <a:schemeClr val="accent2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" type="body"/>
          </p:nvPr>
        </p:nvSpPr>
        <p:spPr>
          <a:xfrm>
            <a:off x="650240" y="6129632"/>
            <a:ext cx="6366933" cy="154689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86"/>
              </a:spcBef>
              <a:spcAft>
                <a:spcPts val="0"/>
              </a:spcAft>
              <a:buClr>
                <a:srgbClr val="000000"/>
              </a:buClr>
              <a:buSzPts val="4436"/>
              <a:buFont typeface="Helvetica Neue"/>
              <a:buNone/>
              <a:defRPr sz="4436"/>
            </a:lvl1pPr>
            <a:lvl2pPr indent="-228600" lvl="1" marL="914400" algn="l">
              <a:lnSpc>
                <a:spcPct val="90000"/>
              </a:lnSpc>
              <a:spcBef>
                <a:spcPts val="1386"/>
              </a:spcBef>
              <a:spcAft>
                <a:spcPts val="0"/>
              </a:spcAft>
              <a:buClr>
                <a:srgbClr val="000000"/>
              </a:buClr>
              <a:buSzPts val="4436"/>
              <a:buFont typeface="Helvetica Neue"/>
              <a:buNone/>
              <a:defRPr sz="4436"/>
            </a:lvl2pPr>
            <a:lvl3pPr indent="-228600" lvl="2" marL="1371600" algn="l">
              <a:lnSpc>
                <a:spcPct val="90000"/>
              </a:lnSpc>
              <a:spcBef>
                <a:spcPts val="1386"/>
              </a:spcBef>
              <a:spcAft>
                <a:spcPts val="0"/>
              </a:spcAft>
              <a:buClr>
                <a:srgbClr val="000000"/>
              </a:buClr>
              <a:buSzPts val="4436"/>
              <a:buFont typeface="Helvetica Neue"/>
              <a:buNone/>
              <a:defRPr sz="4436"/>
            </a:lvl3pPr>
            <a:lvl4pPr indent="-228600" lvl="3" marL="1828800" algn="l">
              <a:lnSpc>
                <a:spcPct val="90000"/>
              </a:lnSpc>
              <a:spcBef>
                <a:spcPts val="1386"/>
              </a:spcBef>
              <a:spcAft>
                <a:spcPts val="0"/>
              </a:spcAft>
              <a:buClr>
                <a:srgbClr val="000000"/>
              </a:buClr>
              <a:buSzPts val="4436"/>
              <a:buFont typeface="Helvetica Neue"/>
              <a:buNone/>
              <a:defRPr sz="4436"/>
            </a:lvl4pPr>
            <a:lvl5pPr indent="-228600" lvl="4" marL="2286000" algn="l">
              <a:lnSpc>
                <a:spcPct val="90000"/>
              </a:lnSpc>
              <a:spcBef>
                <a:spcPts val="1386"/>
              </a:spcBef>
              <a:spcAft>
                <a:spcPts val="0"/>
              </a:spcAft>
              <a:buClr>
                <a:srgbClr val="000000"/>
              </a:buClr>
              <a:buSzPts val="4436"/>
              <a:buFont typeface="Helvetica Neue"/>
              <a:buNone/>
              <a:defRPr sz="4436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90" name="Google Shape;90;p27"/>
          <p:cNvSpPr/>
          <p:nvPr/>
        </p:nvSpPr>
        <p:spPr>
          <a:xfrm>
            <a:off x="6177280" y="9282646"/>
            <a:ext cx="6827520" cy="477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63375" spcFirstLastPara="1" rIns="633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18"/>
              <a:buFont typeface="Helvetica Neue"/>
              <a:buNone/>
            </a:pPr>
            <a:r>
              <a:t/>
            </a:r>
            <a:endParaRPr b="0" i="0" sz="2218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icture 18" id="91" name="Google Shape;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41" y="686740"/>
            <a:ext cx="4313260" cy="958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1" id="92" name="Google Shape;92;p27"/>
          <p:cNvPicPr preferRelativeResize="0"/>
          <p:nvPr/>
        </p:nvPicPr>
        <p:blipFill rotWithShape="1">
          <a:blip r:embed="rId2">
            <a:alphaModFix/>
          </a:blip>
          <a:srcRect b="0" l="0" r="45728" t="0"/>
          <a:stretch/>
        </p:blipFill>
        <p:spPr>
          <a:xfrm>
            <a:off x="650240" y="9277723"/>
            <a:ext cx="713458" cy="2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10696269" y="8997142"/>
            <a:ext cx="282129" cy="302647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type="title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>
            <p:ph idx="2" type="pic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3" type="body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>
            <p:ph idx="2" type="pic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type="title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>
            <p:ph idx="2" type="pic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7"/>
          <p:cNvSpPr txBox="1"/>
          <p:nvPr>
            <p:ph type="title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b="0" sz="8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idx="1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62915" lvl="0" marL="457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62915" lvl="1" marL="9144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62914" lvl="2" marL="13716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62914" lvl="3" marL="18288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62914" lvl="4" marL="22860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2914" lvl="5" marL="2743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62914" lvl="6" marL="32004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62914" lvl="7" marL="36576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62915" lvl="8" marL="41148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2.jp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1.jp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13.jpg"/><Relationship Id="rId9" Type="http://schemas.openxmlformats.org/officeDocument/2006/relationships/image" Target="../media/image23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27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19655"/>
          <a:stretch/>
        </p:blipFill>
        <p:spPr>
          <a:xfrm>
            <a:off x="551491" y="2371366"/>
            <a:ext cx="12048108" cy="54449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409048" y="9366517"/>
            <a:ext cx="2910236" cy="299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63375" lIns="63375" spcFirstLastPara="1" rIns="63375" wrap="square" tIns="6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www.ahfund.org.uk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254651" y="7063284"/>
            <a:ext cx="10130483" cy="1506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r>
              <a:t/>
            </a:r>
            <a:endParaRPr b="1" i="0" sz="28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545653" y="6698098"/>
            <a:ext cx="8059783" cy="1118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600"/>
              <a:buFont typeface="Helvetica Neue"/>
              <a:buNone/>
            </a:pPr>
            <a:r>
              <a:rPr b="0" i="0" lang="en-GB" sz="6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www.ahfund.org.uk</a:t>
            </a:r>
            <a:endParaRPr b="0" i="0" sz="66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409048" y="9363508"/>
            <a:ext cx="2910236" cy="305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63375" spcFirstLastPara="1" rIns="6337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386"/>
              <a:buFont typeface="Helvetica Neue"/>
              <a:buNone/>
            </a:pPr>
            <a:r>
              <a:rPr b="1" i="0" lang="en-GB" sz="1386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www.ahfund.org.uk</a:t>
            </a:r>
            <a:endParaRPr/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798129" y="2193177"/>
            <a:ext cx="10841098" cy="6729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400"/>
              <a:buFont typeface="Arial"/>
              <a:buNone/>
            </a:pPr>
            <a:r>
              <a:rPr lang="en-GB"/>
              <a:t>The Architectural Heritage Fund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798127" y="3259582"/>
            <a:ext cx="11358240" cy="5633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75362" lvl="0" marL="4753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GB" sz="3000"/>
              <a:t>Independent charity</a:t>
            </a:r>
            <a:r>
              <a:rPr lang="en-GB" sz="3000">
                <a:solidFill>
                  <a:srgbClr val="000000"/>
                </a:solidFill>
              </a:rPr>
              <a:t> established 1976 as a revolving fund for heritage projects – only specialist heritage lender in the UK</a:t>
            </a:r>
            <a:endParaRPr/>
          </a:p>
          <a:p>
            <a:pPr indent="-47536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GB" sz="3000"/>
              <a:t>Loans</a:t>
            </a:r>
            <a:r>
              <a:rPr lang="en-GB" sz="3000">
                <a:solidFill>
                  <a:srgbClr val="000000"/>
                </a:solidFill>
              </a:rPr>
              <a:t> since 1976, </a:t>
            </a:r>
            <a:r>
              <a:rPr lang="en-GB" sz="3000"/>
              <a:t>grants</a:t>
            </a:r>
            <a:r>
              <a:rPr lang="en-GB" sz="3000">
                <a:solidFill>
                  <a:srgbClr val="000000"/>
                </a:solidFill>
              </a:rPr>
              <a:t> since 1990, plus free </a:t>
            </a:r>
            <a:r>
              <a:rPr lang="en-GB" sz="3000"/>
              <a:t>advice</a:t>
            </a:r>
            <a:r>
              <a:rPr lang="en-GB" sz="3000">
                <a:solidFill>
                  <a:srgbClr val="000000"/>
                </a:solidFill>
              </a:rPr>
              <a:t> and capacity building for sector</a:t>
            </a:r>
            <a:endParaRPr/>
          </a:p>
          <a:p>
            <a:pPr indent="-47536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3000"/>
              <a:t>Promotes the role of historic buildings and structures in </a:t>
            </a:r>
            <a:r>
              <a:rPr lang="en-GB" sz="3000">
                <a:solidFill>
                  <a:srgbClr val="FF0000"/>
                </a:solidFill>
              </a:rPr>
              <a:t>community-led regeneration</a:t>
            </a:r>
            <a:r>
              <a:rPr lang="en-GB" sz="3000"/>
              <a:t>, liaises with key stakeholders</a:t>
            </a:r>
            <a:endParaRPr/>
          </a:p>
          <a:p>
            <a:pPr indent="-47536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3000"/>
              <a:t>Ongoing support to &gt;250 projects a year, urban and rural, usually in </a:t>
            </a:r>
            <a:r>
              <a:rPr lang="en-GB" sz="3000">
                <a:solidFill>
                  <a:srgbClr val="FF0000"/>
                </a:solidFill>
              </a:rPr>
              <a:t>partnership</a:t>
            </a:r>
            <a:r>
              <a:rPr lang="en-GB" sz="3000"/>
              <a:t> with other funders</a:t>
            </a:r>
            <a:endParaRPr/>
          </a:p>
          <a:p>
            <a:pPr indent="-47536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3000"/>
              <a:t>Network of </a:t>
            </a:r>
            <a:r>
              <a:rPr lang="en-GB" sz="3000">
                <a:solidFill>
                  <a:srgbClr val="FF0000"/>
                </a:solidFill>
              </a:rPr>
              <a:t>officers</a:t>
            </a:r>
            <a:r>
              <a:rPr lang="en-GB" sz="3000"/>
              <a:t> throughout the UK providing advice and guidance to communities that wish to repair and adapt buildings and structures at risk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1409048" y="9363508"/>
            <a:ext cx="2910236" cy="305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63375" spcFirstLastPara="1" rIns="6337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386"/>
              <a:buFont typeface="Helvetica Neue"/>
              <a:buNone/>
            </a:pPr>
            <a:r>
              <a:rPr b="1" i="0" lang="en-GB" sz="1386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www.ahfund.org.uk</a:t>
            </a:r>
            <a:endParaRPr/>
          </a:p>
        </p:txBody>
      </p:sp>
      <p:sp>
        <p:nvSpPr>
          <p:cNvPr id="114" name="Google Shape;114;p3"/>
          <p:cNvSpPr txBox="1"/>
          <p:nvPr>
            <p:ph type="title"/>
          </p:nvPr>
        </p:nvSpPr>
        <p:spPr>
          <a:xfrm>
            <a:off x="798129" y="2193177"/>
            <a:ext cx="6206036" cy="6729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400"/>
              <a:buFont typeface="Arial"/>
              <a:buNone/>
            </a:pPr>
            <a:r>
              <a:rPr lang="en-GB"/>
              <a:t>Our Support</a:t>
            </a:r>
            <a:endParaRPr/>
          </a:p>
        </p:txBody>
      </p:sp>
      <p:pic>
        <p:nvPicPr>
          <p:cNvPr descr="Map&#10;&#10;Description automatically generated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4900" y="171657"/>
            <a:ext cx="6819900" cy="90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798129" y="3401376"/>
            <a:ext cx="5386771" cy="4842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Across the UK…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r>
              <a:t/>
            </a:r>
            <a:endParaRPr b="1" i="0" sz="28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Grants</a:t>
            </a:r>
            <a:endParaRPr/>
          </a:p>
          <a:p>
            <a:pPr indent="-285750" lvl="8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Nearly 2,000 different offers</a:t>
            </a:r>
            <a:endParaRPr/>
          </a:p>
          <a:p>
            <a:pPr indent="-285750" lvl="8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</a:t>
            </a:r>
            <a:r>
              <a:rPr b="1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£25 million</a:t>
            </a:r>
            <a:r>
              <a:rPr b="0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offered since 1990</a:t>
            </a:r>
            <a:endParaRPr/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Nearly 1,000 different offers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</a:t>
            </a:r>
            <a:r>
              <a:rPr b="1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£135 million</a:t>
            </a:r>
            <a:r>
              <a:rPr b="0" i="0" lang="en-GB" sz="28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offered since 1976</a:t>
            </a:r>
            <a:endParaRPr b="0" i="0" sz="28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1409048" y="9363508"/>
            <a:ext cx="2910236" cy="305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63375" spcFirstLastPara="1" rIns="6337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386"/>
              <a:buFont typeface="Helvetica Neue"/>
              <a:buNone/>
            </a:pPr>
            <a:r>
              <a:rPr b="1" i="0" lang="en-GB" sz="1386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www.ahfund.org.uk</a:t>
            </a:r>
            <a:endParaRPr/>
          </a:p>
        </p:txBody>
      </p:sp>
      <p:sp>
        <p:nvSpPr>
          <p:cNvPr id="122" name="Google Shape;122;p4"/>
          <p:cNvSpPr txBox="1"/>
          <p:nvPr>
            <p:ph type="title"/>
          </p:nvPr>
        </p:nvSpPr>
        <p:spPr>
          <a:xfrm>
            <a:off x="704215" y="1932365"/>
            <a:ext cx="6206036" cy="6729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400"/>
              <a:buFont typeface="Arial"/>
              <a:buNone/>
            </a:pPr>
            <a:r>
              <a:rPr lang="en-GB"/>
              <a:t>AHF Grants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699101" y="2873828"/>
            <a:ext cx="6578994" cy="5646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b="1" lang="en-GB" sz="2400"/>
              <a:t>Project Viability Grants </a:t>
            </a:r>
            <a:endParaRPr i="1" sz="2400"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Test ideas &amp; outline costs</a:t>
            </a:r>
            <a:endParaRPr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Outline business planning</a:t>
            </a:r>
            <a:endParaRPr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Decide to move forward (or not)</a:t>
            </a:r>
            <a:endParaRPr sz="2400"/>
          </a:p>
          <a:p>
            <a:pPr indent="602126" lvl="1" marL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t/>
            </a:r>
            <a:endParaRPr sz="1600"/>
          </a:p>
          <a:p>
            <a:pPr indent="-451592" lvl="0" marL="451592" rtl="0" algn="l">
              <a:lnSpc>
                <a:spcPct val="90000"/>
              </a:lnSpc>
              <a:spcBef>
                <a:spcPts val="12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b="1" lang="en-GB" sz="2400"/>
              <a:t>Project Development Grants </a:t>
            </a:r>
            <a:endParaRPr i="1" sz="2400"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Develop detailed ideas &amp; costs</a:t>
            </a:r>
            <a:endParaRPr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Detailed business planning</a:t>
            </a:r>
            <a:endParaRPr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Professional Fees</a:t>
            </a:r>
            <a:endParaRPr sz="2400"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Capacity Building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124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t/>
            </a:r>
            <a:endParaRPr b="1" sz="1600"/>
          </a:p>
          <a:p>
            <a:pPr indent="0" lvl="1" marL="0" rtl="0" algn="l">
              <a:lnSpc>
                <a:spcPct val="90000"/>
              </a:lnSpc>
              <a:spcBef>
                <a:spcPts val="12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b="1" lang="en-GB" sz="2400"/>
              <a:t>Capital Grants</a:t>
            </a:r>
            <a:endParaRPr sz="2400"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Emergency works</a:t>
            </a:r>
            <a:endParaRPr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Test ‘meanwhile’ uses</a:t>
            </a:r>
            <a:endParaRPr/>
          </a:p>
          <a:p>
            <a:pPr indent="-451593" lvl="1" marL="1053718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lang="en-GB" sz="2400"/>
              <a:t>Part of larger phase of work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5939" y="1913688"/>
            <a:ext cx="5065331" cy="322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847" y="5406311"/>
            <a:ext cx="5021423" cy="2823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6152606" y="8425461"/>
            <a:ext cx="6558664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Please visit our website for latest grant availability www.ahfund.org.uk</a:t>
            </a:r>
            <a:endParaRPr b="1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1409048" y="9366517"/>
            <a:ext cx="2910236" cy="299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63375" lIns="63375" spcFirstLastPara="1" rIns="63375" wrap="square" tIns="6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www.ahfund.org.uk</a:t>
            </a:r>
            <a:endParaRPr/>
          </a:p>
        </p:txBody>
      </p:sp>
      <p:sp>
        <p:nvSpPr>
          <p:cNvPr id="132" name="Google Shape;132;p5"/>
          <p:cNvSpPr txBox="1"/>
          <p:nvPr>
            <p:ph type="title"/>
          </p:nvPr>
        </p:nvSpPr>
        <p:spPr>
          <a:xfrm>
            <a:off x="742802" y="1947518"/>
            <a:ext cx="4607590" cy="76648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400"/>
              <a:buFont typeface="Arial"/>
              <a:buNone/>
            </a:pPr>
            <a:r>
              <a:rPr lang="en-GB"/>
              <a:t>AHF Loan Funds</a:t>
            </a:r>
            <a:endParaRPr/>
          </a:p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742802" y="3080904"/>
            <a:ext cx="5194899" cy="61153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b="1" lang="en-GB" sz="2800">
                <a:latin typeface="Open Sans"/>
                <a:ea typeface="Open Sans"/>
                <a:cs typeface="Open Sans"/>
                <a:sym typeface="Open Sans"/>
              </a:rPr>
              <a:t>Heritage Impact Fund (HIF) &amp;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b="1" lang="en-GB" sz="2800">
                <a:latin typeface="Open Sans"/>
                <a:ea typeface="Open Sans"/>
                <a:cs typeface="Open Sans"/>
                <a:sym typeface="Open Sans"/>
              </a:rPr>
              <a:t>Endowment Fund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From £20k - £1M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Uses of loan can include:</a:t>
            </a:r>
            <a:endParaRPr/>
          </a:p>
          <a:p>
            <a:pPr indent="-457200" lvl="4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acquisition of property</a:t>
            </a:r>
            <a:endParaRPr/>
          </a:p>
          <a:p>
            <a:pPr indent="-457200" lvl="4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working capital during on-site works</a:t>
            </a:r>
            <a:endParaRPr/>
          </a:p>
          <a:p>
            <a:pPr indent="-457200" lvl="4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bridge fundraising gap</a:t>
            </a:r>
            <a:endParaRPr/>
          </a:p>
          <a:p>
            <a:pPr indent="-457200" lvl="4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initial operation start up costs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Open Sans"/>
                <a:ea typeface="Open Sans"/>
                <a:cs typeface="Open Sans"/>
                <a:sym typeface="Open Sans"/>
              </a:rPr>
              <a:t>Competitive Interest rates and fees dependent on available security</a:t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7405" y="3184361"/>
            <a:ext cx="6500061" cy="537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1409048" y="9363508"/>
            <a:ext cx="2910236" cy="305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63375" spcFirstLastPara="1" rIns="6337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386"/>
              <a:buFont typeface="Helvetica Neue"/>
              <a:buNone/>
            </a:pPr>
            <a:r>
              <a:rPr b="1" i="0" lang="en-GB" sz="1386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www.ahfund.org.uk</a:t>
            </a:r>
            <a:endParaRPr/>
          </a:p>
        </p:txBody>
      </p:sp>
      <p:sp>
        <p:nvSpPr>
          <p:cNvPr id="140" name="Google Shape;140;p6"/>
          <p:cNvSpPr txBox="1"/>
          <p:nvPr>
            <p:ph type="title"/>
          </p:nvPr>
        </p:nvSpPr>
        <p:spPr>
          <a:xfrm>
            <a:off x="798129" y="2193177"/>
            <a:ext cx="10841098" cy="6729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400"/>
              <a:buFont typeface="Arial"/>
              <a:buNone/>
            </a:pPr>
            <a:r>
              <a:rPr lang="en-GB"/>
              <a:t>Capacity Building Programmes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798128" y="3259582"/>
            <a:ext cx="5472044" cy="5633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</a:pPr>
            <a:r>
              <a:rPr lang="en-GB" sz="3600">
                <a:solidFill>
                  <a:schemeClr val="dk2"/>
                </a:solidFill>
              </a:rPr>
              <a:t>RePlan</a:t>
            </a:r>
            <a:endParaRPr sz="3600">
              <a:solidFill>
                <a:schemeClr val="dk2"/>
              </a:solidFill>
            </a:endParaRPr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3000">
                <a:solidFill>
                  <a:schemeClr val="dk2"/>
                </a:solidFill>
              </a:rPr>
              <a:t>For existing loan clients of the AHF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3000">
                <a:solidFill>
                  <a:schemeClr val="dk2"/>
                </a:solidFill>
              </a:rPr>
              <a:t>For new loan clients of the AHF and NLHF grantees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Open Sans"/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None/>
            </a:pPr>
            <a:r>
              <a:rPr lang="en-GB" sz="3600">
                <a:solidFill>
                  <a:schemeClr val="dk2"/>
                </a:solidFill>
              </a:rPr>
              <a:t>Reach Fund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3000">
                <a:solidFill>
                  <a:schemeClr val="dk2"/>
                </a:solidFill>
              </a:rPr>
              <a:t>Financial planning/reporting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3000">
                <a:solidFill>
                  <a:schemeClr val="dk2"/>
                </a:solidFill>
              </a:rPr>
              <a:t>Business plan and modelling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3000">
                <a:solidFill>
                  <a:schemeClr val="dk2"/>
                </a:solidFill>
              </a:rPr>
              <a:t>Market Research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GB" sz="3000">
                <a:solidFill>
                  <a:schemeClr val="dk2"/>
                </a:solidFill>
              </a:rPr>
              <a:t>Governance</a:t>
            </a:r>
            <a:endParaRPr/>
          </a:p>
          <a:p>
            <a:pPr indent="-28740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-28740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-287402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-299149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299149" lvl="0" marL="475362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t/>
            </a:r>
            <a:endParaRPr sz="3000"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9184" y="6050381"/>
            <a:ext cx="5347489" cy="266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heritagefund.org.uk/sites/default/files/media/attachments/TNLHLF_Colour_Logo_English_RGB_0_0.jpg"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9184" y="3259582"/>
            <a:ext cx="5347489" cy="22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type="title"/>
          </p:nvPr>
        </p:nvSpPr>
        <p:spPr>
          <a:xfrm>
            <a:off x="798128" y="2279850"/>
            <a:ext cx="6206037" cy="14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000"/>
              <a:buFont typeface="Arial"/>
              <a:buNone/>
            </a:pPr>
            <a:r>
              <a:rPr lang="en-GB" sz="4000"/>
              <a:t>Case Study: </a:t>
            </a:r>
            <a:br>
              <a:rPr lang="en-GB" sz="3200"/>
            </a:br>
            <a:r>
              <a:rPr lang="en-GB" sz="3200"/>
              <a:t>16 Elm Hill, </a:t>
            </a:r>
            <a:br>
              <a:rPr lang="en-GB" sz="3200"/>
            </a:br>
            <a:r>
              <a:rPr lang="en-GB" sz="3200"/>
              <a:t>Norwich Preservation Trust</a:t>
            </a:r>
            <a:endParaRPr/>
          </a:p>
        </p:txBody>
      </p:sp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798128" y="4283526"/>
            <a:ext cx="5469917" cy="34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/>
              <a:t>AHF support to date: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/>
              <a:t>PVG in 2016 £5,000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/>
              <a:t>PDG in 2018 £7,500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/>
              <a:t>Endowment Loan in 2020 £50,000</a:t>
            </a:r>
            <a:endParaRPr/>
          </a:p>
        </p:txBody>
      </p:sp>
      <p:pic>
        <p:nvPicPr>
          <p:cNvPr descr="A person sitting in front of a building&#10;&#10;Description automatically generated"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0445" y="1817"/>
            <a:ext cx="6219325" cy="4656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in front of a building&#10;&#10;Description automatically generated"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445" y="4577650"/>
            <a:ext cx="6219325" cy="4656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6887593" y="8685911"/>
            <a:ext cx="3233947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00"/>
              <a:buFont typeface="Helvetica Neue"/>
              <a:buNone/>
            </a:pPr>
            <a:r>
              <a:rPr b="0" i="0" lang="en-GB" sz="1800" u="none" cap="none" strike="noStrik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b="0" i="0" lang="en-GB" sz="2000" u="none" cap="none" strike="noStrik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Victoria Pertusa</a:t>
            </a:r>
            <a:endParaRPr b="0" i="0" sz="2000" u="none" cap="none" strike="noStrike">
              <a:solidFill>
                <a:srgbClr val="1515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 picture containing logo&#10;&#10;Description automatically generated" id="153" name="Google Shape;1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3544" y="7218303"/>
            <a:ext cx="1863946" cy="1884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798128" y="7366235"/>
            <a:ext cx="2911723" cy="1456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Helvetica Neue"/>
              <a:buNone/>
            </a:pPr>
            <a:r>
              <a:rPr b="0" i="0" lang="en-GB" sz="22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Grade II 16</a:t>
            </a:r>
            <a:r>
              <a:rPr b="0" baseline="30000" i="0" lang="en-GB" sz="22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0" i="0" lang="en-GB" sz="22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-century town house restored by revolving fund BPT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714146" y="2494894"/>
            <a:ext cx="5385345" cy="14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ts val="4000"/>
              <a:buFont typeface="Arial"/>
              <a:buNone/>
            </a:pPr>
            <a:r>
              <a:rPr lang="en-GB" sz="4000"/>
              <a:t>Case Study: </a:t>
            </a:r>
            <a:br>
              <a:rPr lang="en-GB" sz="3600"/>
            </a:br>
            <a:r>
              <a:rPr lang="en-GB" sz="3200"/>
              <a:t>Former Bank –</a:t>
            </a:r>
            <a:br>
              <a:rPr lang="en-GB" sz="3200"/>
            </a:br>
            <a:r>
              <a:rPr lang="en-GB" sz="3200"/>
              <a:t>Valley Heritage, North West </a:t>
            </a:r>
            <a:endParaRPr sz="3600"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729516" y="4221612"/>
            <a:ext cx="5217382" cy="47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AHF support to date: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HIF Loan in 2019 £195,000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Capital grant in 2020 £311,271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stle on the side of a road&#10;&#10;Description automatically generated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3473" y="0"/>
            <a:ext cx="6840954" cy="4622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 in front of a building&#10;&#10;Description automatically generated"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3473" y="4904258"/>
            <a:ext cx="6672991" cy="4359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3" name="Google Shape;16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7118" y="7896522"/>
            <a:ext cx="1802602" cy="1811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late, drawing&#10;&#10;Description automatically generated" id="164" name="Google Shape;16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128" y="8253932"/>
            <a:ext cx="2743200" cy="72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599562" y="6272254"/>
            <a:ext cx="5080158" cy="1700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Grade II 19</a:t>
            </a:r>
            <a:r>
              <a:rPr b="0" baseline="30000" i="0" lang="en-GB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0" i="0" lang="en-GB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-century former bank converted into work spaces and accommodation units for young people at risk of homelessness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/>
        </p:nvSpPr>
        <p:spPr>
          <a:xfrm>
            <a:off x="1409048" y="9363508"/>
            <a:ext cx="2910236" cy="305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63375" spcFirstLastPara="1" rIns="6337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6"/>
              <a:buFont typeface="Helvetica Neue"/>
              <a:buNone/>
            </a:pPr>
            <a:r>
              <a:rPr b="1" i="0" lang="en-GB" sz="1386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www.ahfund.org.uk</a:t>
            </a:r>
            <a:endParaRPr/>
          </a:p>
        </p:txBody>
      </p:sp>
      <p:sp>
        <p:nvSpPr>
          <p:cNvPr id="171" name="Google Shape;171;p9"/>
          <p:cNvSpPr txBox="1"/>
          <p:nvPr>
            <p:ph type="title"/>
          </p:nvPr>
        </p:nvSpPr>
        <p:spPr>
          <a:xfrm>
            <a:off x="756515" y="2358609"/>
            <a:ext cx="6056387" cy="66399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38"/>
              </a:buClr>
              <a:buSzPct val="100000"/>
              <a:buFont typeface="Arial"/>
              <a:buNone/>
            </a:pPr>
            <a:r>
              <a:rPr lang="en-GB"/>
              <a:t>Our Partners </a:t>
            </a:r>
            <a:br>
              <a:rPr lang="en-GB"/>
            </a:br>
            <a:endParaRPr/>
          </a:p>
        </p:txBody>
      </p:sp>
      <p:pic>
        <p:nvPicPr>
          <p:cNvPr descr="A person standing in front of a building&#10;&#10;Description automatically generated" id="172" name="Google Shape;172;p9"/>
          <p:cNvPicPr preferRelativeResize="0"/>
          <p:nvPr/>
        </p:nvPicPr>
        <p:blipFill rotWithShape="1">
          <a:blip r:embed="rId3">
            <a:alphaModFix/>
          </a:blip>
          <a:srcRect b="3998" l="5538" r="14712" t="0"/>
          <a:stretch/>
        </p:blipFill>
        <p:spPr>
          <a:xfrm>
            <a:off x="5887034" y="0"/>
            <a:ext cx="7117766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32" y="3252163"/>
            <a:ext cx="4642498" cy="1622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174" name="Google Shape;1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470" y="4744616"/>
            <a:ext cx="2434696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&#10;&#10;Description automatically generated" id="175" name="Google Shape;17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7520" y="4731982"/>
            <a:ext cx="2717800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Teams&#10;&#10;Description automatically generated" id="176" name="Google Shape;17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77579" y="5701013"/>
            <a:ext cx="1683409" cy="1287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77" name="Google Shape;177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6653" y="6744950"/>
            <a:ext cx="3014556" cy="1168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78" name="Google Shape;17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0259" y="5757531"/>
            <a:ext cx="2317608" cy="900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9" name="Google Shape;17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52402" y="8180771"/>
            <a:ext cx="2910236" cy="819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heritagefund.org.uk/sites/default/files/media/attachments/TNLHLF_Colour_Logo_English_RGB_0_0.jpg" id="180" name="Google Shape;18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68686" y="2391003"/>
            <a:ext cx="2758361" cy="1092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" id="181" name="Google Shape;181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92563" y="7253036"/>
            <a:ext cx="2347713" cy="79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